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49"/>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5" r:id="rId18"/>
    <p:sldId id="274" r:id="rId19"/>
    <p:sldId id="273" r:id="rId20"/>
    <p:sldId id="272" r:id="rId21"/>
    <p:sldId id="276" r:id="rId22"/>
    <p:sldId id="277" r:id="rId23"/>
    <p:sldId id="278"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03" r:id="rId39"/>
    <p:sldId id="294" r:id="rId40"/>
    <p:sldId id="295" r:id="rId41"/>
    <p:sldId id="296" r:id="rId42"/>
    <p:sldId id="297" r:id="rId43"/>
    <p:sldId id="298" r:id="rId44"/>
    <p:sldId id="299" r:id="rId45"/>
    <p:sldId id="300" r:id="rId46"/>
    <p:sldId id="301" r:id="rId47"/>
    <p:sldId id="302"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3852" autoAdjust="0"/>
  </p:normalViewPr>
  <p:slideViewPr>
    <p:cSldViewPr snapToGrid="0">
      <p:cViewPr varScale="1">
        <p:scale>
          <a:sx n="66" d="100"/>
          <a:sy n="66" d="100"/>
        </p:scale>
        <p:origin x="684"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DC0AA9-51FC-4CAE-9B10-6E8C56B0DE07}" type="doc">
      <dgm:prSet loTypeId="urn:microsoft.com/office/officeart/2009/3/layout/StepUpProcess" loCatId="process" qsTypeId="urn:microsoft.com/office/officeart/2005/8/quickstyle/simple1" qsCatId="simple" csTypeId="urn:microsoft.com/office/officeart/2005/8/colors/accent5_3" csCatId="accent5" phldr="1"/>
      <dgm:spPr/>
      <dgm:t>
        <a:bodyPr/>
        <a:lstStyle/>
        <a:p>
          <a:endParaRPr lang="es-PE"/>
        </a:p>
      </dgm:t>
    </dgm:pt>
    <dgm:pt modelId="{8BDAE059-F89F-45F4-8F0D-8A05652CE37C}">
      <dgm:prSet phldrT="[Texto]"/>
      <dgm:spPr/>
      <dgm:t>
        <a:bodyPr/>
        <a:lstStyle/>
        <a:p>
          <a:r>
            <a:rPr lang="es-MX" dirty="0"/>
            <a:t>Conceptos Básicos</a:t>
          </a:r>
        </a:p>
      </dgm:t>
    </dgm:pt>
    <dgm:pt modelId="{30601591-884C-4FF8-A7EB-9D761ECF9629}" type="parTrans" cxnId="{8964F4E3-D55A-4366-8D06-EC1436768195}">
      <dgm:prSet/>
      <dgm:spPr/>
      <dgm:t>
        <a:bodyPr/>
        <a:lstStyle/>
        <a:p>
          <a:endParaRPr lang="es-PE"/>
        </a:p>
      </dgm:t>
    </dgm:pt>
    <dgm:pt modelId="{6CB523AE-D534-4DB0-8A6D-14E12FB28D53}" type="sibTrans" cxnId="{8964F4E3-D55A-4366-8D06-EC1436768195}">
      <dgm:prSet/>
      <dgm:spPr/>
      <dgm:t>
        <a:bodyPr/>
        <a:lstStyle/>
        <a:p>
          <a:endParaRPr lang="es-PE"/>
        </a:p>
      </dgm:t>
    </dgm:pt>
    <dgm:pt modelId="{C8FF6B89-9ECC-46C6-BC5B-09496D44ABCA}">
      <dgm:prSet phldrT="[Texto]"/>
      <dgm:spPr/>
      <dgm:t>
        <a:bodyPr/>
        <a:lstStyle/>
        <a:p>
          <a:r>
            <a:rPr lang="es-MX" dirty="0"/>
            <a:t>Análisis Técnico-Legal</a:t>
          </a:r>
          <a:endParaRPr lang="es-PE" dirty="0"/>
        </a:p>
      </dgm:t>
    </dgm:pt>
    <dgm:pt modelId="{0CA72DCF-96CE-48AC-BA01-B1B730428695}" type="parTrans" cxnId="{C8BAEA55-E3C3-4B8E-9320-0583F67C010A}">
      <dgm:prSet/>
      <dgm:spPr/>
      <dgm:t>
        <a:bodyPr/>
        <a:lstStyle/>
        <a:p>
          <a:endParaRPr lang="es-PE"/>
        </a:p>
      </dgm:t>
    </dgm:pt>
    <dgm:pt modelId="{A917335E-F5C9-4E4F-B906-75C1A8909B5E}" type="sibTrans" cxnId="{C8BAEA55-E3C3-4B8E-9320-0583F67C010A}">
      <dgm:prSet/>
      <dgm:spPr/>
      <dgm:t>
        <a:bodyPr/>
        <a:lstStyle/>
        <a:p>
          <a:endParaRPr lang="es-PE"/>
        </a:p>
      </dgm:t>
    </dgm:pt>
    <dgm:pt modelId="{3C8D2927-1C58-42E7-BC26-BE2358DBC84D}">
      <dgm:prSet phldrT="[Texto]"/>
      <dgm:spPr/>
      <dgm:t>
        <a:bodyPr/>
        <a:lstStyle/>
        <a:p>
          <a:r>
            <a:rPr lang="es-MX" dirty="0"/>
            <a:t>Resoluciones del Tribunal</a:t>
          </a:r>
          <a:endParaRPr lang="es-PE" dirty="0"/>
        </a:p>
      </dgm:t>
    </dgm:pt>
    <dgm:pt modelId="{798B6841-B313-48B2-B644-51FE5E91A913}" type="parTrans" cxnId="{667BC836-0C19-4566-A24D-7778A5EB1825}">
      <dgm:prSet/>
      <dgm:spPr/>
      <dgm:t>
        <a:bodyPr/>
        <a:lstStyle/>
        <a:p>
          <a:endParaRPr lang="es-PE"/>
        </a:p>
      </dgm:t>
    </dgm:pt>
    <dgm:pt modelId="{6BCBA976-4C2E-4F34-B70B-6A8FFA6D792B}" type="sibTrans" cxnId="{667BC836-0C19-4566-A24D-7778A5EB1825}">
      <dgm:prSet/>
      <dgm:spPr/>
      <dgm:t>
        <a:bodyPr/>
        <a:lstStyle/>
        <a:p>
          <a:endParaRPr lang="es-PE"/>
        </a:p>
      </dgm:t>
    </dgm:pt>
    <dgm:pt modelId="{BFA9354B-050B-403B-ABAC-DE55F31FD152}" type="pres">
      <dgm:prSet presAssocID="{A2DC0AA9-51FC-4CAE-9B10-6E8C56B0DE07}" presName="rootnode" presStyleCnt="0">
        <dgm:presLayoutVars>
          <dgm:chMax/>
          <dgm:chPref/>
          <dgm:dir/>
          <dgm:animLvl val="lvl"/>
        </dgm:presLayoutVars>
      </dgm:prSet>
      <dgm:spPr/>
    </dgm:pt>
    <dgm:pt modelId="{24CEEAEA-D001-4E08-971A-87F121CB575E}" type="pres">
      <dgm:prSet presAssocID="{8BDAE059-F89F-45F4-8F0D-8A05652CE37C}" presName="composite" presStyleCnt="0"/>
      <dgm:spPr/>
    </dgm:pt>
    <dgm:pt modelId="{FE9AFEE9-E9E0-464B-A4CE-1D1E16F144C4}" type="pres">
      <dgm:prSet presAssocID="{8BDAE059-F89F-45F4-8F0D-8A05652CE37C}" presName="LShape" presStyleLbl="alignNode1" presStyleIdx="0" presStyleCnt="5"/>
      <dgm:spPr/>
    </dgm:pt>
    <dgm:pt modelId="{A3851BA8-A62D-41F2-ADD7-094DAA3ED22A}" type="pres">
      <dgm:prSet presAssocID="{8BDAE059-F89F-45F4-8F0D-8A05652CE37C}" presName="ParentText" presStyleLbl="revTx" presStyleIdx="0" presStyleCnt="3">
        <dgm:presLayoutVars>
          <dgm:chMax val="0"/>
          <dgm:chPref val="0"/>
          <dgm:bulletEnabled val="1"/>
        </dgm:presLayoutVars>
      </dgm:prSet>
      <dgm:spPr/>
    </dgm:pt>
    <dgm:pt modelId="{7F971DD5-2E5B-4100-A06D-772C92CBC879}" type="pres">
      <dgm:prSet presAssocID="{8BDAE059-F89F-45F4-8F0D-8A05652CE37C}" presName="Triangle" presStyleLbl="alignNode1" presStyleIdx="1" presStyleCnt="5"/>
      <dgm:spPr/>
    </dgm:pt>
    <dgm:pt modelId="{5345B676-2D06-422B-91EC-37741D384456}" type="pres">
      <dgm:prSet presAssocID="{6CB523AE-D534-4DB0-8A6D-14E12FB28D53}" presName="sibTrans" presStyleCnt="0"/>
      <dgm:spPr/>
    </dgm:pt>
    <dgm:pt modelId="{BC04BED7-5908-4913-8985-3C42972625D4}" type="pres">
      <dgm:prSet presAssocID="{6CB523AE-D534-4DB0-8A6D-14E12FB28D53}" presName="space" presStyleCnt="0"/>
      <dgm:spPr/>
    </dgm:pt>
    <dgm:pt modelId="{1B459F4E-7DFA-4718-954F-E22272A83C52}" type="pres">
      <dgm:prSet presAssocID="{C8FF6B89-9ECC-46C6-BC5B-09496D44ABCA}" presName="composite" presStyleCnt="0"/>
      <dgm:spPr/>
    </dgm:pt>
    <dgm:pt modelId="{638E12ED-E938-4158-BD13-7D464BF15C2B}" type="pres">
      <dgm:prSet presAssocID="{C8FF6B89-9ECC-46C6-BC5B-09496D44ABCA}" presName="LShape" presStyleLbl="alignNode1" presStyleIdx="2" presStyleCnt="5"/>
      <dgm:spPr/>
    </dgm:pt>
    <dgm:pt modelId="{06978309-DF8C-47A8-B582-7B7694503CEB}" type="pres">
      <dgm:prSet presAssocID="{C8FF6B89-9ECC-46C6-BC5B-09496D44ABCA}" presName="ParentText" presStyleLbl="revTx" presStyleIdx="1" presStyleCnt="3">
        <dgm:presLayoutVars>
          <dgm:chMax val="0"/>
          <dgm:chPref val="0"/>
          <dgm:bulletEnabled val="1"/>
        </dgm:presLayoutVars>
      </dgm:prSet>
      <dgm:spPr/>
    </dgm:pt>
    <dgm:pt modelId="{05A8E0A3-DFE8-4FEE-8E0A-5C90AE5C6E4C}" type="pres">
      <dgm:prSet presAssocID="{C8FF6B89-9ECC-46C6-BC5B-09496D44ABCA}" presName="Triangle" presStyleLbl="alignNode1" presStyleIdx="3" presStyleCnt="5"/>
      <dgm:spPr/>
    </dgm:pt>
    <dgm:pt modelId="{DDC7D4CF-A9C8-4562-81F6-83A7F61CA170}" type="pres">
      <dgm:prSet presAssocID="{A917335E-F5C9-4E4F-B906-75C1A8909B5E}" presName="sibTrans" presStyleCnt="0"/>
      <dgm:spPr/>
    </dgm:pt>
    <dgm:pt modelId="{8EF8B32D-0B85-45CE-B099-889A4F4142A0}" type="pres">
      <dgm:prSet presAssocID="{A917335E-F5C9-4E4F-B906-75C1A8909B5E}" presName="space" presStyleCnt="0"/>
      <dgm:spPr/>
    </dgm:pt>
    <dgm:pt modelId="{35A953BC-A4BD-4BC0-B414-185BB67D0365}" type="pres">
      <dgm:prSet presAssocID="{3C8D2927-1C58-42E7-BC26-BE2358DBC84D}" presName="composite" presStyleCnt="0"/>
      <dgm:spPr/>
    </dgm:pt>
    <dgm:pt modelId="{58463857-BB53-484F-B9F3-D6EC4A185DB0}" type="pres">
      <dgm:prSet presAssocID="{3C8D2927-1C58-42E7-BC26-BE2358DBC84D}" presName="LShape" presStyleLbl="alignNode1" presStyleIdx="4" presStyleCnt="5"/>
      <dgm:spPr/>
    </dgm:pt>
    <dgm:pt modelId="{9BB9852E-E4BC-49F4-B7D0-6B7A83C32C2F}" type="pres">
      <dgm:prSet presAssocID="{3C8D2927-1C58-42E7-BC26-BE2358DBC84D}" presName="ParentText" presStyleLbl="revTx" presStyleIdx="2" presStyleCnt="3">
        <dgm:presLayoutVars>
          <dgm:chMax val="0"/>
          <dgm:chPref val="0"/>
          <dgm:bulletEnabled val="1"/>
        </dgm:presLayoutVars>
      </dgm:prSet>
      <dgm:spPr/>
    </dgm:pt>
  </dgm:ptLst>
  <dgm:cxnLst>
    <dgm:cxn modelId="{667BC836-0C19-4566-A24D-7778A5EB1825}" srcId="{A2DC0AA9-51FC-4CAE-9B10-6E8C56B0DE07}" destId="{3C8D2927-1C58-42E7-BC26-BE2358DBC84D}" srcOrd="2" destOrd="0" parTransId="{798B6841-B313-48B2-B644-51FE5E91A913}" sibTransId="{6BCBA976-4C2E-4F34-B70B-6A8FFA6D792B}"/>
    <dgm:cxn modelId="{87AAE844-026F-43CE-A6FF-B942DD9F7A03}" type="presOf" srcId="{A2DC0AA9-51FC-4CAE-9B10-6E8C56B0DE07}" destId="{BFA9354B-050B-403B-ABAC-DE55F31FD152}" srcOrd="0" destOrd="0" presId="urn:microsoft.com/office/officeart/2009/3/layout/StepUpProcess"/>
    <dgm:cxn modelId="{C8BAEA55-E3C3-4B8E-9320-0583F67C010A}" srcId="{A2DC0AA9-51FC-4CAE-9B10-6E8C56B0DE07}" destId="{C8FF6B89-9ECC-46C6-BC5B-09496D44ABCA}" srcOrd="1" destOrd="0" parTransId="{0CA72DCF-96CE-48AC-BA01-B1B730428695}" sibTransId="{A917335E-F5C9-4E4F-B906-75C1A8909B5E}"/>
    <dgm:cxn modelId="{48557486-8CC7-4466-AD35-4BBF9AA5EAFA}" type="presOf" srcId="{8BDAE059-F89F-45F4-8F0D-8A05652CE37C}" destId="{A3851BA8-A62D-41F2-ADD7-094DAA3ED22A}" srcOrd="0" destOrd="0" presId="urn:microsoft.com/office/officeart/2009/3/layout/StepUpProcess"/>
    <dgm:cxn modelId="{6A5F2EDD-A678-4818-A73A-913127391677}" type="presOf" srcId="{3C8D2927-1C58-42E7-BC26-BE2358DBC84D}" destId="{9BB9852E-E4BC-49F4-B7D0-6B7A83C32C2F}" srcOrd="0" destOrd="0" presId="urn:microsoft.com/office/officeart/2009/3/layout/StepUpProcess"/>
    <dgm:cxn modelId="{8964F4E3-D55A-4366-8D06-EC1436768195}" srcId="{A2DC0AA9-51FC-4CAE-9B10-6E8C56B0DE07}" destId="{8BDAE059-F89F-45F4-8F0D-8A05652CE37C}" srcOrd="0" destOrd="0" parTransId="{30601591-884C-4FF8-A7EB-9D761ECF9629}" sibTransId="{6CB523AE-D534-4DB0-8A6D-14E12FB28D53}"/>
    <dgm:cxn modelId="{FB5B15F6-7D66-48B8-86DA-29B0BFCF0AAD}" type="presOf" srcId="{C8FF6B89-9ECC-46C6-BC5B-09496D44ABCA}" destId="{06978309-DF8C-47A8-B582-7B7694503CEB}" srcOrd="0" destOrd="0" presId="urn:microsoft.com/office/officeart/2009/3/layout/StepUpProcess"/>
    <dgm:cxn modelId="{B0E2C6A8-88E5-4E9C-B214-8C289A776B9D}" type="presParOf" srcId="{BFA9354B-050B-403B-ABAC-DE55F31FD152}" destId="{24CEEAEA-D001-4E08-971A-87F121CB575E}" srcOrd="0" destOrd="0" presId="urn:microsoft.com/office/officeart/2009/3/layout/StepUpProcess"/>
    <dgm:cxn modelId="{DE59D052-6675-404D-A2D4-7EB4AA04410C}" type="presParOf" srcId="{24CEEAEA-D001-4E08-971A-87F121CB575E}" destId="{FE9AFEE9-E9E0-464B-A4CE-1D1E16F144C4}" srcOrd="0" destOrd="0" presId="urn:microsoft.com/office/officeart/2009/3/layout/StepUpProcess"/>
    <dgm:cxn modelId="{B28862BE-A1B4-4DC1-847E-86A9D4FA2368}" type="presParOf" srcId="{24CEEAEA-D001-4E08-971A-87F121CB575E}" destId="{A3851BA8-A62D-41F2-ADD7-094DAA3ED22A}" srcOrd="1" destOrd="0" presId="urn:microsoft.com/office/officeart/2009/3/layout/StepUpProcess"/>
    <dgm:cxn modelId="{527227D2-E3E0-471A-BFDA-AD7865B6DF4E}" type="presParOf" srcId="{24CEEAEA-D001-4E08-971A-87F121CB575E}" destId="{7F971DD5-2E5B-4100-A06D-772C92CBC879}" srcOrd="2" destOrd="0" presId="urn:microsoft.com/office/officeart/2009/3/layout/StepUpProcess"/>
    <dgm:cxn modelId="{98944DFA-1DC3-48C6-9F87-863611A64671}" type="presParOf" srcId="{BFA9354B-050B-403B-ABAC-DE55F31FD152}" destId="{5345B676-2D06-422B-91EC-37741D384456}" srcOrd="1" destOrd="0" presId="urn:microsoft.com/office/officeart/2009/3/layout/StepUpProcess"/>
    <dgm:cxn modelId="{BDAB2052-4025-4578-858F-B8EC3A9578DE}" type="presParOf" srcId="{5345B676-2D06-422B-91EC-37741D384456}" destId="{BC04BED7-5908-4913-8985-3C42972625D4}" srcOrd="0" destOrd="0" presId="urn:microsoft.com/office/officeart/2009/3/layout/StepUpProcess"/>
    <dgm:cxn modelId="{120459F3-2AF4-4E85-8F81-A2CF1A9C07FC}" type="presParOf" srcId="{BFA9354B-050B-403B-ABAC-DE55F31FD152}" destId="{1B459F4E-7DFA-4718-954F-E22272A83C52}" srcOrd="2" destOrd="0" presId="urn:microsoft.com/office/officeart/2009/3/layout/StepUpProcess"/>
    <dgm:cxn modelId="{58274A70-232C-416F-B0D7-D2D95376DBC1}" type="presParOf" srcId="{1B459F4E-7DFA-4718-954F-E22272A83C52}" destId="{638E12ED-E938-4158-BD13-7D464BF15C2B}" srcOrd="0" destOrd="0" presId="urn:microsoft.com/office/officeart/2009/3/layout/StepUpProcess"/>
    <dgm:cxn modelId="{B18A1065-BB62-4546-B45E-78D1414F4B65}" type="presParOf" srcId="{1B459F4E-7DFA-4718-954F-E22272A83C52}" destId="{06978309-DF8C-47A8-B582-7B7694503CEB}" srcOrd="1" destOrd="0" presId="urn:microsoft.com/office/officeart/2009/3/layout/StepUpProcess"/>
    <dgm:cxn modelId="{CBE0C9A6-CA43-4DEC-8DEB-17964BBCE5DE}" type="presParOf" srcId="{1B459F4E-7DFA-4718-954F-E22272A83C52}" destId="{05A8E0A3-DFE8-4FEE-8E0A-5C90AE5C6E4C}" srcOrd="2" destOrd="0" presId="urn:microsoft.com/office/officeart/2009/3/layout/StepUpProcess"/>
    <dgm:cxn modelId="{4662DCEF-E264-4FDF-AEE4-49278E76876B}" type="presParOf" srcId="{BFA9354B-050B-403B-ABAC-DE55F31FD152}" destId="{DDC7D4CF-A9C8-4562-81F6-83A7F61CA170}" srcOrd="3" destOrd="0" presId="urn:microsoft.com/office/officeart/2009/3/layout/StepUpProcess"/>
    <dgm:cxn modelId="{EFC28092-D4D1-47C8-B327-924F63DBBED6}" type="presParOf" srcId="{DDC7D4CF-A9C8-4562-81F6-83A7F61CA170}" destId="{8EF8B32D-0B85-45CE-B099-889A4F4142A0}" srcOrd="0" destOrd="0" presId="urn:microsoft.com/office/officeart/2009/3/layout/StepUpProcess"/>
    <dgm:cxn modelId="{2A82C15A-58FF-42D3-9978-2AD1AD58D1DD}" type="presParOf" srcId="{BFA9354B-050B-403B-ABAC-DE55F31FD152}" destId="{35A953BC-A4BD-4BC0-B414-185BB67D0365}" srcOrd="4" destOrd="0" presId="urn:microsoft.com/office/officeart/2009/3/layout/StepUpProcess"/>
    <dgm:cxn modelId="{4D454648-987A-499D-8CA6-C86FA755409A}" type="presParOf" srcId="{35A953BC-A4BD-4BC0-B414-185BB67D0365}" destId="{58463857-BB53-484F-B9F3-D6EC4A185DB0}" srcOrd="0" destOrd="0" presId="urn:microsoft.com/office/officeart/2009/3/layout/StepUpProcess"/>
    <dgm:cxn modelId="{954A9D60-DEB7-413C-8071-EBE93036CD5B}" type="presParOf" srcId="{35A953BC-A4BD-4BC0-B414-185BB67D0365}" destId="{9BB9852E-E4BC-49F4-B7D0-6B7A83C32C2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AFEE9-E9E0-464B-A4CE-1D1E16F144C4}">
      <dsp:nvSpPr>
        <dsp:cNvPr id="0" name=""/>
        <dsp:cNvSpPr/>
      </dsp:nvSpPr>
      <dsp:spPr>
        <a:xfrm rot="5400000">
          <a:off x="655905" y="1650524"/>
          <a:ext cx="1964565" cy="3268992"/>
        </a:xfrm>
        <a:prstGeom prst="corner">
          <a:avLst>
            <a:gd name="adj1" fmla="val 16120"/>
            <a:gd name="adj2" fmla="val 16110"/>
          </a:avLst>
        </a:prstGeom>
        <a:solidFill>
          <a:schemeClr val="accent5">
            <a:shade val="80000"/>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851BA8-A62D-41F2-ADD7-094DAA3ED22A}">
      <dsp:nvSpPr>
        <dsp:cNvPr id="0" name=""/>
        <dsp:cNvSpPr/>
      </dsp:nvSpPr>
      <dsp:spPr>
        <a:xfrm>
          <a:off x="327970" y="2627248"/>
          <a:ext cx="2951264" cy="258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s-MX" sz="4200" kern="1200" dirty="0"/>
            <a:t>Conceptos Básicos</a:t>
          </a:r>
        </a:p>
      </dsp:txBody>
      <dsp:txXfrm>
        <a:off x="327970" y="2627248"/>
        <a:ext cx="2951264" cy="2586956"/>
      </dsp:txXfrm>
    </dsp:sp>
    <dsp:sp modelId="{7F971DD5-2E5B-4100-A06D-772C92CBC879}">
      <dsp:nvSpPr>
        <dsp:cNvPr id="0" name=""/>
        <dsp:cNvSpPr/>
      </dsp:nvSpPr>
      <dsp:spPr>
        <a:xfrm>
          <a:off x="2722393" y="1409857"/>
          <a:ext cx="556842" cy="556842"/>
        </a:xfrm>
        <a:prstGeom prst="triangle">
          <a:avLst>
            <a:gd name="adj" fmla="val 100000"/>
          </a:avLst>
        </a:prstGeom>
        <a:solidFill>
          <a:schemeClr val="accent5">
            <a:shade val="80000"/>
            <a:hueOff val="-107835"/>
            <a:satOff val="-2494"/>
            <a:lumOff val="7085"/>
            <a:alphaOff val="0"/>
          </a:schemeClr>
        </a:solidFill>
        <a:ln w="15875" cap="flat" cmpd="sng" algn="ctr">
          <a:solidFill>
            <a:schemeClr val="accent5">
              <a:shade val="80000"/>
              <a:hueOff val="-107835"/>
              <a:satOff val="-2494"/>
              <a:lumOff val="708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E12ED-E938-4158-BD13-7D464BF15C2B}">
      <dsp:nvSpPr>
        <dsp:cNvPr id="0" name=""/>
        <dsp:cNvSpPr/>
      </dsp:nvSpPr>
      <dsp:spPr>
        <a:xfrm rot="5400000">
          <a:off x="4268829" y="756502"/>
          <a:ext cx="1964565" cy="3268992"/>
        </a:xfrm>
        <a:prstGeom prst="corner">
          <a:avLst>
            <a:gd name="adj1" fmla="val 16120"/>
            <a:gd name="adj2" fmla="val 16110"/>
          </a:avLst>
        </a:prstGeom>
        <a:solidFill>
          <a:schemeClr val="accent5">
            <a:shade val="80000"/>
            <a:hueOff val="-215669"/>
            <a:satOff val="-4988"/>
            <a:lumOff val="14170"/>
            <a:alphaOff val="0"/>
          </a:schemeClr>
        </a:solidFill>
        <a:ln w="15875" cap="flat" cmpd="sng" algn="ctr">
          <a:solidFill>
            <a:schemeClr val="accent5">
              <a:shade val="80000"/>
              <a:hueOff val="-215669"/>
              <a:satOff val="-4988"/>
              <a:lumOff val="141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978309-DF8C-47A8-B582-7B7694503CEB}">
      <dsp:nvSpPr>
        <dsp:cNvPr id="0" name=""/>
        <dsp:cNvSpPr/>
      </dsp:nvSpPr>
      <dsp:spPr>
        <a:xfrm>
          <a:off x="3940895" y="1733227"/>
          <a:ext cx="2951264" cy="258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s-MX" sz="4200" kern="1200" dirty="0"/>
            <a:t>Análisis Técnico-Legal</a:t>
          </a:r>
          <a:endParaRPr lang="es-PE" sz="4200" kern="1200" dirty="0"/>
        </a:p>
      </dsp:txBody>
      <dsp:txXfrm>
        <a:off x="3940895" y="1733227"/>
        <a:ext cx="2951264" cy="2586956"/>
      </dsp:txXfrm>
    </dsp:sp>
    <dsp:sp modelId="{05A8E0A3-DFE8-4FEE-8E0A-5C90AE5C6E4C}">
      <dsp:nvSpPr>
        <dsp:cNvPr id="0" name=""/>
        <dsp:cNvSpPr/>
      </dsp:nvSpPr>
      <dsp:spPr>
        <a:xfrm>
          <a:off x="6335317" y="515835"/>
          <a:ext cx="556842" cy="556842"/>
        </a:xfrm>
        <a:prstGeom prst="triangle">
          <a:avLst>
            <a:gd name="adj" fmla="val 100000"/>
          </a:avLst>
        </a:prstGeom>
        <a:solidFill>
          <a:schemeClr val="accent5">
            <a:shade val="80000"/>
            <a:hueOff val="-323504"/>
            <a:satOff val="-7483"/>
            <a:lumOff val="21255"/>
            <a:alphaOff val="0"/>
          </a:schemeClr>
        </a:solidFill>
        <a:ln w="15875" cap="flat" cmpd="sng" algn="ctr">
          <a:solidFill>
            <a:schemeClr val="accent5">
              <a:shade val="80000"/>
              <a:hueOff val="-323504"/>
              <a:satOff val="-7483"/>
              <a:lumOff val="212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63857-BB53-484F-B9F3-D6EC4A185DB0}">
      <dsp:nvSpPr>
        <dsp:cNvPr id="0" name=""/>
        <dsp:cNvSpPr/>
      </dsp:nvSpPr>
      <dsp:spPr>
        <a:xfrm rot="5400000">
          <a:off x="7881754" y="-137518"/>
          <a:ext cx="1964565" cy="3268992"/>
        </a:xfrm>
        <a:prstGeom prst="corner">
          <a:avLst>
            <a:gd name="adj1" fmla="val 16120"/>
            <a:gd name="adj2" fmla="val 16110"/>
          </a:avLst>
        </a:prstGeom>
        <a:solidFill>
          <a:schemeClr val="accent5">
            <a:shade val="80000"/>
            <a:hueOff val="-431338"/>
            <a:satOff val="-9977"/>
            <a:lumOff val="28340"/>
            <a:alphaOff val="0"/>
          </a:schemeClr>
        </a:solidFill>
        <a:ln w="15875" cap="flat" cmpd="sng" algn="ctr">
          <a:solidFill>
            <a:schemeClr val="accent5">
              <a:shade val="80000"/>
              <a:hueOff val="-431338"/>
              <a:satOff val="-9977"/>
              <a:lumOff val="283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B9852E-E4BC-49F4-B7D0-6B7A83C32C2F}">
      <dsp:nvSpPr>
        <dsp:cNvPr id="0" name=""/>
        <dsp:cNvSpPr/>
      </dsp:nvSpPr>
      <dsp:spPr>
        <a:xfrm>
          <a:off x="7553819" y="839205"/>
          <a:ext cx="2951264" cy="258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s-MX" sz="4200" kern="1200" dirty="0"/>
            <a:t>Resoluciones del Tribunal</a:t>
          </a:r>
          <a:endParaRPr lang="es-PE" sz="4200" kern="1200" dirty="0"/>
        </a:p>
      </dsp:txBody>
      <dsp:txXfrm>
        <a:off x="7553819" y="839205"/>
        <a:ext cx="2951264" cy="258695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CDE22-7780-40A7-A43E-F5236B2A9A62}" type="datetimeFigureOut">
              <a:rPr lang="es-PE" smtClean="0"/>
              <a:t>11/10/2019</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55BAF-EE0E-4304-85D2-B360CF91CBBA}" type="slidenum">
              <a:rPr lang="es-PE" smtClean="0"/>
              <a:t>‹Nº›</a:t>
            </a:fld>
            <a:endParaRPr lang="es-PE"/>
          </a:p>
        </p:txBody>
      </p:sp>
    </p:spTree>
    <p:extLst>
      <p:ext uri="{BB962C8B-B14F-4D97-AF65-F5344CB8AC3E}">
        <p14:creationId xmlns:p14="http://schemas.microsoft.com/office/powerpoint/2010/main" val="285339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MX" dirty="0"/>
              <a:t>Ojo, se denomina ente generador de catastro aquella que genera y posee catastro elaborado (no los que entregan negativos de catastro).</a:t>
            </a:r>
          </a:p>
          <a:p>
            <a:r>
              <a:rPr lang="es-MX" dirty="0"/>
              <a:t>Otros, puede ser Por prescripción adquisitiva de dominio.</a:t>
            </a:r>
            <a:endParaRPr lang="es-PE" dirty="0"/>
          </a:p>
        </p:txBody>
      </p:sp>
      <p:sp>
        <p:nvSpPr>
          <p:cNvPr id="4" name="Marcador de número de diapositiva 3"/>
          <p:cNvSpPr>
            <a:spLocks noGrp="1"/>
          </p:cNvSpPr>
          <p:nvPr>
            <p:ph type="sldNum" sz="quarter" idx="5"/>
          </p:nvPr>
        </p:nvSpPr>
        <p:spPr/>
        <p:txBody>
          <a:bodyPr/>
          <a:lstStyle/>
          <a:p>
            <a:fld id="{FE055BAF-EE0E-4304-85D2-B360CF91CBBA}" type="slidenum">
              <a:rPr lang="es-PE" smtClean="0"/>
              <a:t>5</a:t>
            </a:fld>
            <a:endParaRPr lang="es-PE"/>
          </a:p>
        </p:txBody>
      </p:sp>
    </p:spTree>
    <p:extLst>
      <p:ext uri="{BB962C8B-B14F-4D97-AF65-F5344CB8AC3E}">
        <p14:creationId xmlns:p14="http://schemas.microsoft.com/office/powerpoint/2010/main" val="298163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PE" sz="1200" b="0" i="0" u="none" strike="noStrike" kern="1200" baseline="0" dirty="0">
                <a:solidFill>
                  <a:schemeClr val="tx1"/>
                </a:solidFill>
                <a:latin typeface="+mn-lt"/>
                <a:ea typeface="+mn-ea"/>
                <a:cs typeface="+mn-cs"/>
              </a:rPr>
              <a:t>se genere un área remanente en la que existan porciones que no guarden continuidad, se entenderá</a:t>
            </a:r>
          </a:p>
          <a:p>
            <a:r>
              <a:rPr lang="es-PE" sz="1200" b="0" i="0" u="none" strike="noStrike" kern="1200" baseline="0" dirty="0">
                <a:solidFill>
                  <a:schemeClr val="tx1"/>
                </a:solidFill>
                <a:latin typeface="+mn-lt"/>
                <a:ea typeface="+mn-ea"/>
                <a:cs typeface="+mn-cs"/>
              </a:rPr>
              <a:t>que la rogación comprende también la independización de cada una de dichas</a:t>
            </a:r>
          </a:p>
          <a:p>
            <a:r>
              <a:rPr lang="es-PE" sz="1200" b="0" i="0" u="none" strike="noStrike" kern="1200" baseline="0" dirty="0">
                <a:solidFill>
                  <a:schemeClr val="tx1"/>
                </a:solidFill>
                <a:latin typeface="+mn-lt"/>
                <a:ea typeface="+mn-ea"/>
                <a:cs typeface="+mn-cs"/>
              </a:rPr>
              <a:t>porciones</a:t>
            </a:r>
            <a:endParaRPr lang="es-PE" dirty="0"/>
          </a:p>
        </p:txBody>
      </p:sp>
      <p:sp>
        <p:nvSpPr>
          <p:cNvPr id="4" name="Marcador de número de diapositiva 3"/>
          <p:cNvSpPr>
            <a:spLocks noGrp="1"/>
          </p:cNvSpPr>
          <p:nvPr>
            <p:ph type="sldNum" sz="quarter" idx="5"/>
          </p:nvPr>
        </p:nvSpPr>
        <p:spPr/>
        <p:txBody>
          <a:bodyPr/>
          <a:lstStyle/>
          <a:p>
            <a:fld id="{FE055BAF-EE0E-4304-85D2-B360CF91CBBA}" type="slidenum">
              <a:rPr lang="es-PE" smtClean="0"/>
              <a:t>6</a:t>
            </a:fld>
            <a:endParaRPr lang="es-PE"/>
          </a:p>
        </p:txBody>
      </p:sp>
    </p:spTree>
    <p:extLst>
      <p:ext uri="{BB962C8B-B14F-4D97-AF65-F5344CB8AC3E}">
        <p14:creationId xmlns:p14="http://schemas.microsoft.com/office/powerpoint/2010/main" val="71744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FE055BAF-EE0E-4304-85D2-B360CF91CBBA}" type="slidenum">
              <a:rPr lang="es-PE" smtClean="0"/>
              <a:t>12</a:t>
            </a:fld>
            <a:endParaRPr lang="es-PE"/>
          </a:p>
        </p:txBody>
      </p:sp>
    </p:spTree>
    <p:extLst>
      <p:ext uri="{BB962C8B-B14F-4D97-AF65-F5344CB8AC3E}">
        <p14:creationId xmlns:p14="http://schemas.microsoft.com/office/powerpoint/2010/main" val="418538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FE055BAF-EE0E-4304-85D2-B360CF91CBBA}" type="slidenum">
              <a:rPr lang="es-PE" smtClean="0"/>
              <a:t>34</a:t>
            </a:fld>
            <a:endParaRPr lang="es-PE"/>
          </a:p>
        </p:txBody>
      </p:sp>
    </p:spTree>
    <p:extLst>
      <p:ext uri="{BB962C8B-B14F-4D97-AF65-F5344CB8AC3E}">
        <p14:creationId xmlns:p14="http://schemas.microsoft.com/office/powerpoint/2010/main" val="158610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06EB3E94-B127-4E28-98BD-BD9D90869ADA}" type="slidenum">
              <a:rPr lang="es-PE" smtClean="0"/>
              <a:pPr/>
              <a:t>41</a:t>
            </a:fld>
            <a:endParaRPr lang="es-PE"/>
          </a:p>
        </p:txBody>
      </p:sp>
    </p:spTree>
    <p:extLst>
      <p:ext uri="{BB962C8B-B14F-4D97-AF65-F5344CB8AC3E}">
        <p14:creationId xmlns:p14="http://schemas.microsoft.com/office/powerpoint/2010/main" val="4239887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7"/>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2"/>
            <a:ext cx="8689976" cy="1371599"/>
          </a:xfrm>
        </p:spPr>
        <p:txBody>
          <a:bodyPr>
            <a:normAutofit/>
          </a:bodyPr>
          <a:lstStyle>
            <a:lvl1pPr marL="0" indent="0" algn="ctr">
              <a:buNone/>
              <a:defRPr sz="22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A9609CF-1202-48AC-8051-0BDAF689E4F8}" type="datetimeFigureOut">
              <a:rPr lang="es-PE" smtClean="0"/>
              <a:t>11/10/2019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1055456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5"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9609CF-1202-48AC-8051-0BDAF689E4F8}" type="datetimeFigureOut">
              <a:rPr lang="es-PE" smtClean="0"/>
              <a:t>11/10/2019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3885336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1"/>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9609CF-1202-48AC-8051-0BDAF689E4F8}" type="datetimeFigureOut">
              <a:rPr lang="es-PE" smtClean="0"/>
              <a:t>11/10/2019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2687752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75" y="4372798"/>
            <a:ext cx="10364452" cy="1421053"/>
          </a:xfrm>
        </p:spPr>
        <p:txBody>
          <a:bodyPr anchor="ctr">
            <a:normAutofit/>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9609CF-1202-48AC-8051-0BDAF689E4F8}" type="datetimeFigureOut">
              <a:rPr lang="es-PE" smtClean="0"/>
              <a:t>11/10/2019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241510EF-9B70-4F5C-ABB6-18D4C9FA471E}" type="slidenum">
              <a:rPr lang="es-PE" smtClean="0"/>
              <a:t>‹Nº›</a:t>
            </a:fld>
            <a:endParaRPr lang="es-PE"/>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9"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93800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3"/>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9609CF-1202-48AC-8051-0BDAF689E4F8}" type="datetimeFigureOut">
              <a:rPr lang="es-PE" smtClean="0"/>
              <a:t>11/10/2019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25180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75" y="2943357"/>
            <a:ext cx="3298976" cy="2847845"/>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52390" y="2367093"/>
            <a:ext cx="3291521" cy="576262"/>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350" y="2943357"/>
            <a:ext cx="3303351" cy="2847845"/>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3299" y="2943357"/>
            <a:ext cx="3304928" cy="2847845"/>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CA9609CF-1202-48AC-8051-0BDAF689E4F8}" type="datetimeFigureOut">
              <a:rPr lang="es-PE" smtClean="0"/>
              <a:t>11/10/2019</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2579519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6" y="4204820"/>
            <a:ext cx="3296409" cy="576262"/>
          </a:xfrm>
        </p:spPr>
        <p:txBody>
          <a:bodyPr anchor="b">
            <a:noAutofit/>
          </a:bodyPr>
          <a:lstStyle>
            <a:lvl1pPr marL="0" indent="0" algn="ctr">
              <a:lnSpc>
                <a:spcPct val="85000"/>
              </a:lnSpc>
              <a:buNone/>
              <a:defRPr sz="22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913776"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6" y="4781082"/>
            <a:ext cx="3296409" cy="1010118"/>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2"/>
            <a:ext cx="3303352" cy="1010119"/>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300" y="4204820"/>
            <a:ext cx="3300681" cy="576262"/>
          </a:xfrm>
        </p:spPr>
        <p:txBody>
          <a:bodyPr anchor="b">
            <a:noAutofit/>
          </a:bodyPr>
          <a:lstStyle>
            <a:lvl1pPr marL="0" indent="0" algn="ctr">
              <a:lnSpc>
                <a:spcPct val="85000"/>
              </a:lnSpc>
              <a:buNone/>
              <a:defRPr sz="22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4" y="4781080"/>
            <a:ext cx="3305053" cy="1010121"/>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CA9609CF-1202-48AC-8051-0BDAF689E4F8}" type="datetimeFigureOut">
              <a:rPr lang="es-PE" smtClean="0"/>
              <a:t>11/10/2019</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1860894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5"/>
            <a:ext cx="10364452" cy="342410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A9609CF-1202-48AC-8051-0BDAF689E4F8}" type="datetimeFigureOut">
              <a:rPr lang="es-PE" smtClean="0"/>
              <a:t>11/10/2019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2022002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1" y="609603"/>
            <a:ext cx="2553327"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3"/>
            <a:ext cx="7658724" cy="51815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A9609CF-1202-48AC-8051-0BDAF689E4F8}" type="datetimeFigureOut">
              <a:rPr lang="es-PE" smtClean="0"/>
              <a:t>11/10/2019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409853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CA9609CF-1202-48AC-8051-0BDAF689E4F8}" type="datetimeFigureOut">
              <a:rPr lang="es-PE" smtClean="0"/>
              <a:t>11/10/2019</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361426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A9609CF-1202-48AC-8051-0BDAF689E4F8}" type="datetimeFigureOut">
              <a:rPr lang="es-PE" smtClean="0"/>
              <a:t>11/10/2019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3688877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565"/>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3657459"/>
            <a:ext cx="10351752" cy="1368183"/>
          </a:xfrm>
        </p:spPr>
        <p:txBody>
          <a:bodyPr>
            <a:normAutofit/>
          </a:bodyPr>
          <a:lstStyle>
            <a:lvl1pPr marL="0" indent="0" algn="ctr">
              <a:buNone/>
              <a:defRPr sz="2000">
                <a:solidFill>
                  <a:schemeClr val="bg1">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A9609CF-1202-48AC-8051-0BDAF689E4F8}" type="datetimeFigureOut">
              <a:rPr lang="es-PE" smtClean="0"/>
              <a:t>11/10/2019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101482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3" y="2367094"/>
            <a:ext cx="5106027"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4"/>
            <a:ext cx="510540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A9609CF-1202-48AC-8051-0BDAF689E4F8}" type="datetimeFigureOut">
              <a:rPr lang="es-PE" smtClean="0"/>
              <a:t>11/10/2019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90288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5" cy="679994"/>
          </a:xfrm>
        </p:spPr>
        <p:txBody>
          <a:bodyPr anchor="b">
            <a:noAutofit/>
          </a:bodyPr>
          <a:lstStyle>
            <a:lvl1pPr marL="0" indent="0">
              <a:lnSpc>
                <a:spcPct val="85000"/>
              </a:lnSpc>
              <a:buNone/>
              <a:defRPr sz="26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5" y="3051014"/>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1" y="3051014"/>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A9609CF-1202-48AC-8051-0BDAF689E4F8}" type="datetimeFigureOut">
              <a:rPr lang="es-PE" smtClean="0"/>
              <a:t>11/10/2019</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22373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A9609CF-1202-48AC-8051-0BDAF689E4F8}" type="datetimeFigureOut">
              <a:rPr lang="es-PE" smtClean="0"/>
              <a:t>11/10/2019</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829072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A9609CF-1202-48AC-8051-0BDAF689E4F8}" type="datetimeFigureOut">
              <a:rPr lang="es-PE" smtClean="0"/>
              <a:t>11/10/2019</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1403979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3" y="609602"/>
            <a:ext cx="6200163" cy="51815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6" y="2632852"/>
            <a:ext cx="3935689" cy="3158348"/>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9609CF-1202-48AC-8051-0BDAF689E4F8}" type="datetimeFigureOut">
              <a:rPr lang="es-PE" smtClean="0"/>
              <a:t>11/10/2019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880892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6"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2632854"/>
            <a:ext cx="5934949" cy="3158347"/>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9609CF-1202-48AC-8051-0BDAF689E4F8}" type="datetimeFigureOut">
              <a:rPr lang="es-PE" smtClean="0"/>
              <a:t>11/10/2019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241510EF-9B70-4F5C-ABB6-18D4C9FA471E}" type="slidenum">
              <a:rPr lang="es-PE" smtClean="0"/>
              <a:t>‹Nº›</a:t>
            </a:fld>
            <a:endParaRPr lang="es-PE"/>
          </a:p>
        </p:txBody>
      </p:sp>
    </p:spTree>
    <p:extLst>
      <p:ext uri="{BB962C8B-B14F-4D97-AF65-F5344CB8AC3E}">
        <p14:creationId xmlns:p14="http://schemas.microsoft.com/office/powerpoint/2010/main" val="915374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6" y="618519"/>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5"/>
            <a:ext cx="10364452" cy="34241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7"/>
            <a:ext cx="2743200" cy="365125"/>
          </a:xfrm>
          <a:prstGeom prst="rect">
            <a:avLst/>
          </a:prstGeom>
        </p:spPr>
        <p:txBody>
          <a:bodyPr vert="horz" lIns="91440" tIns="45720" rIns="91440" bIns="45720" rtlCol="0" anchor="ctr"/>
          <a:lstStyle>
            <a:lvl1pPr algn="r">
              <a:defRPr sz="1000">
                <a:solidFill>
                  <a:schemeClr val="tx1"/>
                </a:solidFill>
              </a:defRPr>
            </a:lvl1pPr>
          </a:lstStyle>
          <a:p>
            <a:fld id="{CA9609CF-1202-48AC-8051-0BDAF689E4F8}" type="datetimeFigureOut">
              <a:rPr lang="es-PE" smtClean="0"/>
              <a:t>11/10/2019</a:t>
            </a:fld>
            <a:endParaRPr lang="es-PE"/>
          </a:p>
        </p:txBody>
      </p:sp>
      <p:sp>
        <p:nvSpPr>
          <p:cNvPr id="5" name="Footer Placeholder 4"/>
          <p:cNvSpPr>
            <a:spLocks noGrp="1"/>
          </p:cNvSpPr>
          <p:nvPr>
            <p:ph type="ftr" sz="quarter" idx="3"/>
          </p:nvPr>
        </p:nvSpPr>
        <p:spPr>
          <a:xfrm>
            <a:off x="913775" y="5883277"/>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PE"/>
          </a:p>
        </p:txBody>
      </p:sp>
      <p:sp>
        <p:nvSpPr>
          <p:cNvPr id="6" name="Slide Number Placeholder 5"/>
          <p:cNvSpPr>
            <a:spLocks noGrp="1"/>
          </p:cNvSpPr>
          <p:nvPr>
            <p:ph type="sldNum" sz="quarter" idx="4"/>
          </p:nvPr>
        </p:nvSpPr>
        <p:spPr>
          <a:xfrm>
            <a:off x="10514013" y="5883277"/>
            <a:ext cx="764215" cy="365125"/>
          </a:xfrm>
          <a:prstGeom prst="rect">
            <a:avLst/>
          </a:prstGeom>
        </p:spPr>
        <p:txBody>
          <a:bodyPr vert="horz" lIns="91440" tIns="45720" rIns="91440" bIns="45720" rtlCol="0" anchor="ctr"/>
          <a:lstStyle>
            <a:lvl1pPr algn="r">
              <a:defRPr sz="1000">
                <a:solidFill>
                  <a:schemeClr val="tx1"/>
                </a:solidFill>
              </a:defRPr>
            </a:lvl1pPr>
          </a:lstStyle>
          <a:p>
            <a:fld id="{241510EF-9B70-4F5C-ABB6-18D4C9FA471E}" type="slidenum">
              <a:rPr lang="es-PE" smtClean="0"/>
              <a:t>‹Nº›</a:t>
            </a:fld>
            <a:endParaRPr lang="es-PE"/>
          </a:p>
        </p:txBody>
      </p:sp>
    </p:spTree>
    <p:extLst>
      <p:ext uri="{BB962C8B-B14F-4D97-AF65-F5344CB8AC3E}">
        <p14:creationId xmlns:p14="http://schemas.microsoft.com/office/powerpoint/2010/main" val="301963808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Lst>
  <p:txStyles>
    <p:titleStyle>
      <a:lvl1pPr algn="ctr" defTabSz="914377"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jpg"/><Relationship Id="rId7" Type="http://schemas.openxmlformats.org/officeDocument/2006/relationships/image" Target="../media/image7.jp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6.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A2F7A6-88CD-46C4-AFD9-6E348D223C37}"/>
              </a:ext>
            </a:extLst>
          </p:cNvPr>
          <p:cNvSpPr>
            <a:spLocks noGrp="1"/>
          </p:cNvSpPr>
          <p:nvPr>
            <p:ph type="ctrTitle"/>
          </p:nvPr>
        </p:nvSpPr>
        <p:spPr>
          <a:xfrm>
            <a:off x="638628" y="-127381"/>
            <a:ext cx="10943771" cy="3200400"/>
          </a:xfrm>
        </p:spPr>
        <p:txBody>
          <a:bodyPr>
            <a:normAutofit/>
          </a:bodyPr>
          <a:lstStyle/>
          <a:p>
            <a:r>
              <a:rPr lang="es-PE" b="1" cap="none" dirty="0">
                <a:effectLst>
                  <a:outerShdw blurRad="38100" dist="38100" dir="2700000" algn="tl">
                    <a:srgbClr val="000000">
                      <a:alpha val="43137"/>
                    </a:srgbClr>
                  </a:outerShdw>
                </a:effectLst>
              </a:rPr>
              <a:t>Diplomado de Especialidad En Saneamiento </a:t>
            </a:r>
            <a:br>
              <a:rPr lang="es-PE" b="1" cap="none" dirty="0">
                <a:effectLst>
                  <a:outerShdw blurRad="38100" dist="38100" dir="2700000" algn="tl">
                    <a:srgbClr val="000000">
                      <a:alpha val="43137"/>
                    </a:srgbClr>
                  </a:outerShdw>
                </a:effectLst>
              </a:rPr>
            </a:br>
            <a:r>
              <a:rPr lang="es-PE" b="1" cap="none" dirty="0">
                <a:effectLst>
                  <a:outerShdw blurRad="38100" dist="38100" dir="2700000" algn="tl">
                    <a:srgbClr val="000000">
                      <a:alpha val="43137"/>
                    </a:srgbClr>
                  </a:outerShdw>
                </a:effectLst>
              </a:rPr>
              <a:t>Físico Legal de Predios</a:t>
            </a:r>
          </a:p>
        </p:txBody>
      </p:sp>
      <p:sp>
        <p:nvSpPr>
          <p:cNvPr id="3" name="Subtítulo 2">
            <a:extLst>
              <a:ext uri="{FF2B5EF4-FFF2-40B4-BE49-F238E27FC236}">
                <a16:creationId xmlns:a16="http://schemas.microsoft.com/office/drawing/2014/main" id="{A8E7EA15-FE39-46F6-BC69-320EA17BAC3F}"/>
              </a:ext>
            </a:extLst>
          </p:cNvPr>
          <p:cNvSpPr>
            <a:spLocks noGrp="1"/>
          </p:cNvSpPr>
          <p:nvPr>
            <p:ph type="subTitle" idx="1"/>
          </p:nvPr>
        </p:nvSpPr>
        <p:spPr>
          <a:xfrm>
            <a:off x="1955731" y="4694829"/>
            <a:ext cx="8676223" cy="1749515"/>
          </a:xfrm>
        </p:spPr>
        <p:txBody>
          <a:bodyPr>
            <a:normAutofit lnSpcReduction="10000"/>
          </a:bodyPr>
          <a:lstStyle/>
          <a:p>
            <a:endParaRPr lang="es-MX" dirty="0"/>
          </a:p>
          <a:p>
            <a:pPr algn="l"/>
            <a:r>
              <a:rPr lang="es-MX" sz="3000" b="1" dirty="0">
                <a:solidFill>
                  <a:schemeClr val="tx1">
                    <a:lumMod val="75000"/>
                    <a:lumOff val="25000"/>
                  </a:schemeClr>
                </a:solidFill>
              </a:rPr>
              <a:t>Presentado por:</a:t>
            </a:r>
          </a:p>
          <a:p>
            <a:r>
              <a:rPr lang="es-MX" sz="3000" b="1" i="1" dirty="0">
                <a:solidFill>
                  <a:schemeClr val="tx1">
                    <a:lumMod val="75000"/>
                    <a:lumOff val="25000"/>
                  </a:schemeClr>
                </a:solidFill>
              </a:rPr>
              <a:t>Marco Antonio castro Suarez</a:t>
            </a:r>
          </a:p>
          <a:p>
            <a:endParaRPr lang="es-PE" dirty="0"/>
          </a:p>
        </p:txBody>
      </p:sp>
      <p:sp>
        <p:nvSpPr>
          <p:cNvPr id="4" name="Título 1">
            <a:extLst>
              <a:ext uri="{FF2B5EF4-FFF2-40B4-BE49-F238E27FC236}">
                <a16:creationId xmlns:a16="http://schemas.microsoft.com/office/drawing/2014/main" id="{DFE5F4A6-3C62-4C2F-876C-BF6FC2A47916}"/>
              </a:ext>
            </a:extLst>
          </p:cNvPr>
          <p:cNvSpPr txBox="1">
            <a:spLocks/>
          </p:cNvSpPr>
          <p:nvPr/>
        </p:nvSpPr>
        <p:spPr>
          <a:xfrm>
            <a:off x="1041677" y="3203817"/>
            <a:ext cx="10094900" cy="116233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8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3600" b="1" cap="none" dirty="0"/>
              <a:t>Aspectos de Carácter Técnico</a:t>
            </a:r>
            <a:endParaRPr lang="es-PE" sz="3600" b="1" cap="none" dirty="0"/>
          </a:p>
        </p:txBody>
      </p:sp>
    </p:spTree>
    <p:extLst>
      <p:ext uri="{BB962C8B-B14F-4D97-AF65-F5344CB8AC3E}">
        <p14:creationId xmlns:p14="http://schemas.microsoft.com/office/powerpoint/2010/main" val="2081883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4F015CB-FF60-459D-A68A-94FAEFB2100B}"/>
              </a:ext>
            </a:extLst>
          </p:cNvPr>
          <p:cNvSpPr/>
          <p:nvPr/>
        </p:nvSpPr>
        <p:spPr>
          <a:xfrm>
            <a:off x="1045029" y="407921"/>
            <a:ext cx="10087427" cy="2462213"/>
          </a:xfrm>
          <a:prstGeom prst="rect">
            <a:avLst/>
          </a:prstGeom>
        </p:spPr>
        <p:txBody>
          <a:bodyPr wrap="square">
            <a:spAutoFit/>
          </a:bodyPr>
          <a:lstStyle/>
          <a:p>
            <a:pPr algn="just"/>
            <a:r>
              <a:rPr lang="es-PE" sz="2200" dirty="0"/>
              <a:t>No se requerirá la resolución municipal de subdivisión cuando la independización se origina en la </a:t>
            </a:r>
            <a:r>
              <a:rPr lang="es-PE" sz="2200" dirty="0" err="1"/>
              <a:t>desacumulación</a:t>
            </a:r>
            <a:r>
              <a:rPr lang="es-PE" sz="2200" dirty="0"/>
              <a:t> de predios, siempre que éstos retornen a su descripción primigenia. En este caso bastará la solicitud con firma certificada del propietario.</a:t>
            </a:r>
          </a:p>
          <a:p>
            <a:pPr algn="just"/>
            <a:endParaRPr lang="es-PE" sz="2200" dirty="0"/>
          </a:p>
          <a:p>
            <a:pPr algn="just"/>
            <a:r>
              <a:rPr lang="es-PE" sz="2200" dirty="0"/>
              <a:t>Tratándose de solicitudes formuladas por entidades administrativas con facultades de saneamiento, la independización se realizará en mérito a los documentos que establezcan las normas especiales pertinentes.</a:t>
            </a:r>
          </a:p>
        </p:txBody>
      </p:sp>
      <p:sp>
        <p:nvSpPr>
          <p:cNvPr id="2" name="Rectángulo 1"/>
          <p:cNvSpPr/>
          <p:nvPr/>
        </p:nvSpPr>
        <p:spPr>
          <a:xfrm>
            <a:off x="4855583" y="3784920"/>
            <a:ext cx="2303363" cy="15973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PE" dirty="0"/>
              <a:t>LOTE</a:t>
            </a:r>
          </a:p>
          <a:p>
            <a:pPr algn="ctr"/>
            <a:r>
              <a:rPr lang="es-PE" dirty="0"/>
              <a:t>ACUMULADO A-B</a:t>
            </a:r>
          </a:p>
        </p:txBody>
      </p:sp>
      <p:sp>
        <p:nvSpPr>
          <p:cNvPr id="5" name="Rectángulo 4"/>
          <p:cNvSpPr/>
          <p:nvPr/>
        </p:nvSpPr>
        <p:spPr>
          <a:xfrm>
            <a:off x="1400541" y="3784920"/>
            <a:ext cx="2303363" cy="15973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PE"/>
          </a:p>
        </p:txBody>
      </p:sp>
      <p:cxnSp>
        <p:nvCxnSpPr>
          <p:cNvPr id="6" name="Conector recto 5"/>
          <p:cNvCxnSpPr>
            <a:stCxn id="5" idx="0"/>
            <a:endCxn id="5" idx="2"/>
          </p:cNvCxnSpPr>
          <p:nvPr/>
        </p:nvCxnSpPr>
        <p:spPr>
          <a:xfrm>
            <a:off x="2552223" y="3784920"/>
            <a:ext cx="0" cy="159730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1608427" y="4201611"/>
            <a:ext cx="752355" cy="646331"/>
          </a:xfrm>
          <a:prstGeom prst="rect">
            <a:avLst/>
          </a:prstGeom>
          <a:noFill/>
        </p:spPr>
        <p:txBody>
          <a:bodyPr wrap="square" rtlCol="0">
            <a:spAutoFit/>
          </a:bodyPr>
          <a:lstStyle/>
          <a:p>
            <a:pPr algn="ctr"/>
            <a:r>
              <a:rPr lang="es-PE" b="1" dirty="0">
                <a:solidFill>
                  <a:schemeClr val="bg1">
                    <a:lumMod val="95000"/>
                    <a:lumOff val="5000"/>
                  </a:schemeClr>
                </a:solidFill>
              </a:rPr>
              <a:t>LOTE A</a:t>
            </a:r>
          </a:p>
        </p:txBody>
      </p:sp>
      <p:sp>
        <p:nvSpPr>
          <p:cNvPr id="8" name="CuadroTexto 7"/>
          <p:cNvSpPr txBox="1"/>
          <p:nvPr/>
        </p:nvSpPr>
        <p:spPr>
          <a:xfrm>
            <a:off x="2751885" y="4214111"/>
            <a:ext cx="752355" cy="646331"/>
          </a:xfrm>
          <a:prstGeom prst="rect">
            <a:avLst/>
          </a:prstGeom>
          <a:noFill/>
        </p:spPr>
        <p:txBody>
          <a:bodyPr wrap="square" rtlCol="0">
            <a:spAutoFit/>
          </a:bodyPr>
          <a:lstStyle/>
          <a:p>
            <a:pPr algn="ctr"/>
            <a:r>
              <a:rPr lang="es-PE" b="1" dirty="0">
                <a:solidFill>
                  <a:schemeClr val="bg1">
                    <a:lumMod val="95000"/>
                    <a:lumOff val="5000"/>
                  </a:schemeClr>
                </a:solidFill>
              </a:rPr>
              <a:t>LOTE </a:t>
            </a:r>
          </a:p>
          <a:p>
            <a:pPr algn="ctr"/>
            <a:r>
              <a:rPr lang="es-PE" b="1" dirty="0">
                <a:solidFill>
                  <a:schemeClr val="bg1">
                    <a:lumMod val="95000"/>
                    <a:lumOff val="5000"/>
                  </a:schemeClr>
                </a:solidFill>
              </a:rPr>
              <a:t>B</a:t>
            </a:r>
          </a:p>
        </p:txBody>
      </p:sp>
      <p:sp>
        <p:nvSpPr>
          <p:cNvPr id="10" name="Flecha curvada hacia abajo 9"/>
          <p:cNvSpPr/>
          <p:nvPr/>
        </p:nvSpPr>
        <p:spPr>
          <a:xfrm>
            <a:off x="2743665" y="3252485"/>
            <a:ext cx="2499672" cy="532435"/>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solidFill>
                <a:schemeClr val="tx1"/>
              </a:solidFill>
            </a:endParaRPr>
          </a:p>
        </p:txBody>
      </p:sp>
      <p:sp>
        <p:nvSpPr>
          <p:cNvPr id="11" name="Flecha curvada hacia arriba 10"/>
          <p:cNvSpPr/>
          <p:nvPr/>
        </p:nvSpPr>
        <p:spPr>
          <a:xfrm>
            <a:off x="6468330" y="5555850"/>
            <a:ext cx="2513633" cy="590308"/>
          </a:xfrm>
          <a:prstGeom prst="curved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solidFill>
                <a:schemeClr val="tx1"/>
              </a:solidFill>
            </a:endParaRPr>
          </a:p>
        </p:txBody>
      </p:sp>
      <p:sp>
        <p:nvSpPr>
          <p:cNvPr id="13" name="Rectángulo 12"/>
          <p:cNvSpPr/>
          <p:nvPr/>
        </p:nvSpPr>
        <p:spPr>
          <a:xfrm>
            <a:off x="8310625" y="3784920"/>
            <a:ext cx="2303363" cy="15973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PE"/>
          </a:p>
        </p:txBody>
      </p:sp>
      <p:cxnSp>
        <p:nvCxnSpPr>
          <p:cNvPr id="14" name="Conector recto 13"/>
          <p:cNvCxnSpPr>
            <a:stCxn id="13" idx="0"/>
            <a:endCxn id="13" idx="2"/>
          </p:cNvCxnSpPr>
          <p:nvPr/>
        </p:nvCxnSpPr>
        <p:spPr>
          <a:xfrm>
            <a:off x="9462307" y="3784920"/>
            <a:ext cx="0" cy="159730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8518511" y="4201611"/>
            <a:ext cx="752355" cy="646331"/>
          </a:xfrm>
          <a:prstGeom prst="rect">
            <a:avLst/>
          </a:prstGeom>
          <a:noFill/>
        </p:spPr>
        <p:txBody>
          <a:bodyPr wrap="square" rtlCol="0">
            <a:spAutoFit/>
          </a:bodyPr>
          <a:lstStyle/>
          <a:p>
            <a:pPr algn="ctr"/>
            <a:r>
              <a:rPr lang="es-PE" b="1" dirty="0">
                <a:solidFill>
                  <a:schemeClr val="bg1">
                    <a:lumMod val="95000"/>
                    <a:lumOff val="5000"/>
                  </a:schemeClr>
                </a:solidFill>
              </a:rPr>
              <a:t>LOTE A</a:t>
            </a:r>
          </a:p>
        </p:txBody>
      </p:sp>
      <p:sp>
        <p:nvSpPr>
          <p:cNvPr id="16" name="CuadroTexto 15"/>
          <p:cNvSpPr txBox="1"/>
          <p:nvPr/>
        </p:nvSpPr>
        <p:spPr>
          <a:xfrm>
            <a:off x="9661969" y="4214111"/>
            <a:ext cx="752355" cy="646331"/>
          </a:xfrm>
          <a:prstGeom prst="rect">
            <a:avLst/>
          </a:prstGeom>
          <a:noFill/>
        </p:spPr>
        <p:txBody>
          <a:bodyPr wrap="square" rtlCol="0">
            <a:spAutoFit/>
          </a:bodyPr>
          <a:lstStyle/>
          <a:p>
            <a:pPr algn="ctr"/>
            <a:r>
              <a:rPr lang="es-PE" b="1" dirty="0">
                <a:solidFill>
                  <a:schemeClr val="bg1">
                    <a:lumMod val="95000"/>
                    <a:lumOff val="5000"/>
                  </a:schemeClr>
                </a:solidFill>
              </a:rPr>
              <a:t>LOTE </a:t>
            </a:r>
          </a:p>
          <a:p>
            <a:pPr algn="ctr"/>
            <a:r>
              <a:rPr lang="es-PE" b="1" dirty="0">
                <a:solidFill>
                  <a:schemeClr val="bg1">
                    <a:lumMod val="95000"/>
                    <a:lumOff val="5000"/>
                  </a:schemeClr>
                </a:solidFill>
              </a:rPr>
              <a:t>B</a:t>
            </a:r>
          </a:p>
        </p:txBody>
      </p:sp>
      <p:sp>
        <p:nvSpPr>
          <p:cNvPr id="17" name="CuadroTexto 16"/>
          <p:cNvSpPr txBox="1"/>
          <p:nvPr/>
        </p:nvSpPr>
        <p:spPr>
          <a:xfrm>
            <a:off x="2922960" y="2864754"/>
            <a:ext cx="2141083" cy="369332"/>
          </a:xfrm>
          <a:prstGeom prst="rect">
            <a:avLst/>
          </a:prstGeom>
          <a:noFill/>
        </p:spPr>
        <p:txBody>
          <a:bodyPr wrap="square" rtlCol="0">
            <a:spAutoFit/>
          </a:bodyPr>
          <a:lstStyle/>
          <a:p>
            <a:pPr algn="ctr"/>
            <a:r>
              <a:rPr lang="es-PE" b="1" dirty="0"/>
              <a:t>ACUMULACION</a:t>
            </a:r>
          </a:p>
        </p:txBody>
      </p:sp>
      <p:sp>
        <p:nvSpPr>
          <p:cNvPr id="18" name="CuadroTexto 17"/>
          <p:cNvSpPr txBox="1"/>
          <p:nvPr/>
        </p:nvSpPr>
        <p:spPr>
          <a:xfrm>
            <a:off x="6654605" y="6209415"/>
            <a:ext cx="2327359" cy="369332"/>
          </a:xfrm>
          <a:prstGeom prst="rect">
            <a:avLst/>
          </a:prstGeom>
          <a:noFill/>
        </p:spPr>
        <p:txBody>
          <a:bodyPr wrap="square" rtlCol="0">
            <a:spAutoFit/>
          </a:bodyPr>
          <a:lstStyle/>
          <a:p>
            <a:pPr algn="ctr"/>
            <a:r>
              <a:rPr lang="es-PE" b="1" dirty="0"/>
              <a:t>DESACUMULACION</a:t>
            </a:r>
          </a:p>
        </p:txBody>
      </p:sp>
    </p:spTree>
    <p:extLst>
      <p:ext uri="{BB962C8B-B14F-4D97-AF65-F5344CB8AC3E}">
        <p14:creationId xmlns:p14="http://schemas.microsoft.com/office/powerpoint/2010/main" val="399103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F82222B-BBD5-4D68-A7A6-371D06CC8542}"/>
              </a:ext>
            </a:extLst>
          </p:cNvPr>
          <p:cNvSpPr txBox="1"/>
          <p:nvPr/>
        </p:nvSpPr>
        <p:spPr>
          <a:xfrm>
            <a:off x="1160747" y="559561"/>
            <a:ext cx="9621672" cy="5262979"/>
          </a:xfrm>
          <a:prstGeom prst="rect">
            <a:avLst/>
          </a:prstGeom>
          <a:noFill/>
        </p:spPr>
        <p:txBody>
          <a:bodyPr wrap="square" rtlCol="0">
            <a:spAutoFit/>
          </a:bodyPr>
          <a:lstStyle/>
          <a:p>
            <a:pPr algn="just"/>
            <a:r>
              <a:rPr lang="es-PE" sz="2400" b="1" dirty="0"/>
              <a:t>Artículo 61.- Independización de predio urbano por regularización de Edificaciones </a:t>
            </a:r>
          </a:p>
          <a:p>
            <a:pPr algn="just"/>
            <a:endParaRPr lang="es-PE" sz="2400" b="1" dirty="0"/>
          </a:p>
          <a:p>
            <a:pPr algn="just"/>
            <a:r>
              <a:rPr lang="es-PE" sz="2400" dirty="0"/>
              <a:t>Tratándose de subdivisiones efectuadas dentro del procedimiento de regularización de edificaciones a que se refiere la Ley N° 27157 Y la Ley N° 27333, para efectuar las respectivas independizaciones no será aplicable lo dispuesto en el articulo 60. En estos casos, deberá presentarse formulario registral o escritura pública acompañada de los siguientes documentos:</a:t>
            </a:r>
          </a:p>
          <a:p>
            <a:pPr algn="just"/>
            <a:endParaRPr lang="es-PE" sz="2400" dirty="0"/>
          </a:p>
          <a:p>
            <a:pPr algn="just"/>
            <a:r>
              <a:rPr lang="es-PE" sz="2400" dirty="0"/>
              <a:t>a) Plano de independización en el que conste el área, linderos y medidas perimétricas tanto de la porción a independizar como del área remanente; </a:t>
            </a:r>
          </a:p>
          <a:p>
            <a:pPr algn="just"/>
            <a:endParaRPr lang="es-PE" sz="2400" dirty="0"/>
          </a:p>
          <a:p>
            <a:pPr algn="just"/>
            <a:r>
              <a:rPr lang="es-PE" sz="2400" dirty="0"/>
              <a:t>b) Certificado de Parámetros Urbanísticos y Edificatorios.</a:t>
            </a:r>
          </a:p>
        </p:txBody>
      </p:sp>
    </p:spTree>
    <p:extLst>
      <p:ext uri="{BB962C8B-B14F-4D97-AF65-F5344CB8AC3E}">
        <p14:creationId xmlns:p14="http://schemas.microsoft.com/office/powerpoint/2010/main" val="1406862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7D808C4-3240-430C-A566-07FB03991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132" y="25824"/>
            <a:ext cx="5015873" cy="6806349"/>
          </a:xfrm>
          <a:prstGeom prst="rect">
            <a:avLst/>
          </a:prstGeom>
        </p:spPr>
      </p:pic>
      <p:pic>
        <p:nvPicPr>
          <p:cNvPr id="8" name="Imagen 7">
            <a:extLst>
              <a:ext uri="{FF2B5EF4-FFF2-40B4-BE49-F238E27FC236}">
                <a16:creationId xmlns:a16="http://schemas.microsoft.com/office/drawing/2014/main" id="{968CBDB5-753D-40EB-AB06-CA098C99F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739" y="-25827"/>
            <a:ext cx="4781848" cy="6858000"/>
          </a:xfrm>
          <a:prstGeom prst="rect">
            <a:avLst/>
          </a:prstGeom>
        </p:spPr>
      </p:pic>
      <p:pic>
        <p:nvPicPr>
          <p:cNvPr id="5" name="Imagen 4">
            <a:extLst>
              <a:ext uri="{FF2B5EF4-FFF2-40B4-BE49-F238E27FC236}">
                <a16:creationId xmlns:a16="http://schemas.microsoft.com/office/drawing/2014/main" id="{4D81D823-92A5-468E-817D-1734D524D439}"/>
              </a:ext>
            </a:extLst>
          </p:cNvPr>
          <p:cNvPicPr>
            <a:picLocks noChangeAspect="1"/>
          </p:cNvPicPr>
          <p:nvPr/>
        </p:nvPicPr>
        <p:blipFill rotWithShape="1">
          <a:blip r:embed="rId5"/>
          <a:srcRect l="15511" t="16836" r="65134" b="7563"/>
          <a:stretch/>
        </p:blipFill>
        <p:spPr>
          <a:xfrm>
            <a:off x="1193817" y="-56309"/>
            <a:ext cx="5111555" cy="6858000"/>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515" y="-2"/>
            <a:ext cx="9708267" cy="6858000"/>
          </a:xfrm>
          <a:prstGeom prst="rect">
            <a:avLst/>
          </a:prstGeom>
        </p:spPr>
      </p:pic>
    </p:spTree>
    <p:extLst>
      <p:ext uri="{BB962C8B-B14F-4D97-AF65-F5344CB8AC3E}">
        <p14:creationId xmlns:p14="http://schemas.microsoft.com/office/powerpoint/2010/main" val="317190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291E63B-95B5-42B5-89EA-8A58BAED2C0B}"/>
              </a:ext>
            </a:extLst>
          </p:cNvPr>
          <p:cNvSpPr txBox="1"/>
          <p:nvPr/>
        </p:nvSpPr>
        <p:spPr>
          <a:xfrm>
            <a:off x="1160747" y="559560"/>
            <a:ext cx="9621672" cy="5632311"/>
          </a:xfrm>
          <a:prstGeom prst="rect">
            <a:avLst/>
          </a:prstGeom>
          <a:noFill/>
        </p:spPr>
        <p:txBody>
          <a:bodyPr wrap="square" rtlCol="0">
            <a:spAutoFit/>
          </a:bodyPr>
          <a:lstStyle/>
          <a:p>
            <a:pPr algn="just"/>
            <a:r>
              <a:rPr lang="es-PE" sz="2400" b="1" dirty="0"/>
              <a:t>Articulo 62.- Título que da mérito a la independización de un predio rústico sin cambio de uso</a:t>
            </a:r>
          </a:p>
          <a:p>
            <a:pPr algn="just"/>
            <a:endParaRPr lang="es-PE" sz="2400" b="1" dirty="0"/>
          </a:p>
          <a:p>
            <a:pPr algn="just"/>
            <a:r>
              <a:rPr lang="es-PE" sz="2400" dirty="0"/>
              <a:t>La independización sin cambio de uso de un predio rústico ubicado en área de expansión urbana, se efectúa por el solo mérito del Formulario Único de Habilitación</a:t>
            </a:r>
          </a:p>
          <a:p>
            <a:pPr algn="just"/>
            <a:r>
              <a:rPr lang="es-PE" sz="2400" dirty="0"/>
              <a:t>Urbana FUHU, y su anexo E con el número de Resolución de autorización y el plano municipal de independización o parcelación debidamente sellados y visados, debiendo precisarse en estos últimos el área, linderos y medidas perimétricas tanto de la porción a independizar como del remanente.</a:t>
            </a:r>
          </a:p>
          <a:p>
            <a:pPr algn="just"/>
            <a:endParaRPr lang="es-PE" sz="2400" dirty="0"/>
          </a:p>
          <a:p>
            <a:pPr algn="just"/>
            <a:r>
              <a:rPr lang="es-PE" sz="2400" dirty="0"/>
              <a:t>En la partida independizada se dejará constancia de la falta de inscripción del Planeamiento Integral aprobado, salvo que se haya solicitado simultáneamente su inscripción, acompañando la resolución de aprobación correspondiente.</a:t>
            </a:r>
          </a:p>
        </p:txBody>
      </p:sp>
    </p:spTree>
    <p:extLst>
      <p:ext uri="{BB962C8B-B14F-4D97-AF65-F5344CB8AC3E}">
        <p14:creationId xmlns:p14="http://schemas.microsoft.com/office/powerpoint/2010/main" val="2669256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4C7B031-9A76-4D01-8C39-7A3DB718842A}"/>
              </a:ext>
            </a:extLst>
          </p:cNvPr>
          <p:cNvPicPr>
            <a:picLocks noChangeAspect="1"/>
          </p:cNvPicPr>
          <p:nvPr/>
        </p:nvPicPr>
        <p:blipFill rotWithShape="1">
          <a:blip r:embed="rId2">
            <a:extLst>
              <a:ext uri="{28A0092B-C50C-407E-A947-70E740481C1C}">
                <a14:useLocalDpi xmlns:a14="http://schemas.microsoft.com/office/drawing/2010/main" val="0"/>
              </a:ext>
            </a:extLst>
          </a:blip>
          <a:srcRect l="7358" t="5224" r="6689" b="6458"/>
          <a:stretch/>
        </p:blipFill>
        <p:spPr>
          <a:xfrm>
            <a:off x="408126" y="311313"/>
            <a:ext cx="4296228" cy="6235383"/>
          </a:xfrm>
          <a:prstGeom prst="rect">
            <a:avLst/>
          </a:prstGeom>
        </p:spPr>
      </p:pic>
      <p:pic>
        <p:nvPicPr>
          <p:cNvPr id="6" name="Imagen 5">
            <a:extLst>
              <a:ext uri="{FF2B5EF4-FFF2-40B4-BE49-F238E27FC236}">
                <a16:creationId xmlns:a16="http://schemas.microsoft.com/office/drawing/2014/main" id="{9BCBBA5C-561D-443C-964E-8F2243D19483}"/>
              </a:ext>
            </a:extLst>
          </p:cNvPr>
          <p:cNvPicPr>
            <a:picLocks noChangeAspect="1"/>
          </p:cNvPicPr>
          <p:nvPr/>
        </p:nvPicPr>
        <p:blipFill rotWithShape="1">
          <a:blip r:embed="rId3">
            <a:extLst>
              <a:ext uri="{28A0092B-C50C-407E-A947-70E740481C1C}">
                <a14:useLocalDpi xmlns:a14="http://schemas.microsoft.com/office/drawing/2010/main" val="0"/>
              </a:ext>
            </a:extLst>
          </a:blip>
          <a:srcRect l="4022" t="3620" r="10796" b="1874"/>
          <a:stretch/>
        </p:blipFill>
        <p:spPr>
          <a:xfrm>
            <a:off x="6319443" y="375667"/>
            <a:ext cx="4296228" cy="6171024"/>
          </a:xfrm>
          <a:prstGeom prst="rect">
            <a:avLst/>
          </a:prstGeom>
        </p:spPr>
      </p:pic>
    </p:spTree>
    <p:extLst>
      <p:ext uri="{BB962C8B-B14F-4D97-AF65-F5344CB8AC3E}">
        <p14:creationId xmlns:p14="http://schemas.microsoft.com/office/powerpoint/2010/main" val="47619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291E63B-95B5-42B5-89EA-8A58BAED2C0B}"/>
              </a:ext>
            </a:extLst>
          </p:cNvPr>
          <p:cNvSpPr txBox="1"/>
          <p:nvPr/>
        </p:nvSpPr>
        <p:spPr>
          <a:xfrm>
            <a:off x="1160747" y="559560"/>
            <a:ext cx="9621672" cy="6186309"/>
          </a:xfrm>
          <a:prstGeom prst="rect">
            <a:avLst/>
          </a:prstGeom>
          <a:noFill/>
        </p:spPr>
        <p:txBody>
          <a:bodyPr wrap="square" rtlCol="0">
            <a:spAutoFit/>
          </a:bodyPr>
          <a:lstStyle/>
          <a:p>
            <a:pPr algn="just"/>
            <a:r>
              <a:rPr lang="es-MX" sz="2200" b="1" dirty="0"/>
              <a:t>Articulo 63.- Independización de unidades inmobiliarias sujetas a los regímenes</a:t>
            </a:r>
          </a:p>
          <a:p>
            <a:pPr algn="just"/>
            <a:r>
              <a:rPr lang="es-MX" sz="2200" b="1" dirty="0"/>
              <a:t>establecidos en la Ley N° 27157</a:t>
            </a:r>
          </a:p>
          <a:p>
            <a:pPr algn="just"/>
            <a:endParaRPr lang="es-PE" sz="2200" b="1" dirty="0"/>
          </a:p>
          <a:p>
            <a:pPr algn="just"/>
            <a:r>
              <a:rPr lang="es-PE" sz="2200" dirty="0"/>
              <a:t>Se presentarán los siguientes documentos:</a:t>
            </a:r>
          </a:p>
          <a:p>
            <a:pPr marL="342891" indent="-342891" algn="just">
              <a:buAutoNum type="alphaLcParenR"/>
            </a:pPr>
            <a:r>
              <a:rPr lang="es-PE" sz="2200" dirty="0"/>
              <a:t>Reglamento interno;</a:t>
            </a:r>
          </a:p>
          <a:p>
            <a:pPr algn="just"/>
            <a:r>
              <a:rPr lang="es-MX" sz="2200" dirty="0"/>
              <a:t>b) Documento privado suscrito por el propietario del predio, con firma certificada, en el que se describa el área, linderos y medidas perimétricas de las secciones de dominio exclusivo y de los bienes comunes regulados por el Reglamento Interno;</a:t>
            </a:r>
          </a:p>
          <a:p>
            <a:pPr algn="just"/>
            <a:r>
              <a:rPr lang="es-MX" sz="2200" dirty="0"/>
              <a:t>c) Plano de independización que grafique las unidades de dominio exclusivo y las </a:t>
            </a:r>
            <a:r>
              <a:rPr lang="es-PE" sz="2200" dirty="0"/>
              <a:t>zonas comunes, autorizado por profesional competente con firma certificada por</a:t>
            </a:r>
          </a:p>
          <a:p>
            <a:pPr algn="just"/>
            <a:r>
              <a:rPr lang="es-PE" sz="2200" dirty="0"/>
              <a:t>notario.</a:t>
            </a:r>
          </a:p>
          <a:p>
            <a:pPr algn="just"/>
            <a:endParaRPr lang="es-PE" sz="2200" dirty="0"/>
          </a:p>
          <a:p>
            <a:pPr algn="just"/>
            <a:r>
              <a:rPr lang="es-MX" sz="2200" dirty="0"/>
              <a:t>Las unidades inmobiliarias a que se refiere este articulo se inscribirán en partida especial donde se señale el régimen al que están sujetas, relacionándolas con la partida matriz. Excepcionalmente Y a solicitud del interesado, se podrá independizar en una misma partida más de una sección de dominio exclusivo, aun cuando no exista continuidad entre ellas, siempre que constituyan una unidad funcional.</a:t>
            </a:r>
            <a:endParaRPr lang="es-PE" sz="2200" dirty="0"/>
          </a:p>
        </p:txBody>
      </p:sp>
    </p:spTree>
    <p:extLst>
      <p:ext uri="{BB962C8B-B14F-4D97-AF65-F5344CB8AC3E}">
        <p14:creationId xmlns:p14="http://schemas.microsoft.com/office/powerpoint/2010/main" val="455932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500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291E63B-95B5-42B5-89EA-8A58BAED2C0B}"/>
              </a:ext>
            </a:extLst>
          </p:cNvPr>
          <p:cNvSpPr txBox="1"/>
          <p:nvPr/>
        </p:nvSpPr>
        <p:spPr>
          <a:xfrm>
            <a:off x="818867" y="162906"/>
            <a:ext cx="10984375" cy="6817251"/>
          </a:xfrm>
          <a:prstGeom prst="rect">
            <a:avLst/>
          </a:prstGeom>
          <a:noFill/>
        </p:spPr>
        <p:txBody>
          <a:bodyPr wrap="square" rtlCol="0">
            <a:spAutoFit/>
          </a:bodyPr>
          <a:lstStyle/>
          <a:p>
            <a:pPr algn="just"/>
            <a:r>
              <a:rPr lang="es-MX" sz="1900" dirty="0"/>
              <a:t>Cuando en el Reglamento Interno se establezca la reserva de aires de la edificación, ésta podrá independizarse como sección de dominio exclusivo siempre que se le asigne porcentaje de participación de los bienes comunes. En este caso la independización procederá, siempre que cuente con área proyectada de acceso.</a:t>
            </a:r>
          </a:p>
          <a:p>
            <a:pPr algn="just"/>
            <a:r>
              <a:rPr lang="es-MX" sz="1900" dirty="0"/>
              <a:t>El Reglamento Interno puede establecer reserva de aires sin independización, en cuyo caso esta circunstancia consta en asiento específico correspondiente a la </a:t>
            </a:r>
            <a:r>
              <a:rPr lang="es-PE" sz="1900" dirty="0"/>
              <a:t>partida registral del predio matriz, o de otra partida vinculada.</a:t>
            </a:r>
          </a:p>
          <a:p>
            <a:pPr algn="just"/>
            <a:endParaRPr lang="es-MX" sz="1900" dirty="0"/>
          </a:p>
          <a:p>
            <a:pPr algn="just"/>
            <a:r>
              <a:rPr lang="es-MX" sz="1900" dirty="0"/>
              <a:t>El Reglamento de la Ley N° 27157, precisa los siguientes requisitos:</a:t>
            </a:r>
          </a:p>
          <a:p>
            <a:r>
              <a:rPr lang="pt-BR" sz="1900" dirty="0"/>
              <a:t>Artículo 24.- Formulário Registral (FOR) </a:t>
            </a:r>
          </a:p>
          <a:p>
            <a:r>
              <a:rPr lang="es-PE" sz="1900" dirty="0"/>
              <a:t>Artículo 25.- Documentos que se adjuntan al FOR </a:t>
            </a:r>
          </a:p>
          <a:p>
            <a:pPr lvl="1"/>
            <a:r>
              <a:rPr lang="es-MX" sz="1900" dirty="0"/>
              <a:t>a) Copia literal de dominio o documento público(…). </a:t>
            </a:r>
          </a:p>
          <a:p>
            <a:pPr lvl="1"/>
            <a:r>
              <a:rPr lang="es-MX" sz="1900" dirty="0"/>
              <a:t>b) Certificado de Parámetros Urbanísticos y Edificatorios(…). </a:t>
            </a:r>
          </a:p>
          <a:p>
            <a:pPr lvl="1"/>
            <a:r>
              <a:rPr lang="es-MX" sz="1900" dirty="0"/>
              <a:t>c) Plano de localización y ubicación(…).</a:t>
            </a:r>
          </a:p>
          <a:p>
            <a:pPr lvl="1"/>
            <a:r>
              <a:rPr lang="es-MX" sz="1900" dirty="0"/>
              <a:t>d) Planos de plantas de arquitectura (planos de distribución) por pisos (…).</a:t>
            </a:r>
          </a:p>
          <a:p>
            <a:pPr lvl="1"/>
            <a:r>
              <a:rPr lang="es-MX" sz="1900" dirty="0"/>
              <a:t>e) Informe Técnico de Verificación(…) </a:t>
            </a:r>
          </a:p>
          <a:p>
            <a:r>
              <a:rPr lang="es-MX" sz="1900" dirty="0"/>
              <a:t>Artículo 26.- Documentos adicionales para edificaciones de propiedad exclusiva y común </a:t>
            </a:r>
          </a:p>
          <a:p>
            <a:pPr lvl="1"/>
            <a:r>
              <a:rPr lang="es-MX" sz="1900" dirty="0"/>
              <a:t>a) Copia legalizada del acta del acuerdo de inicio de regularización a que se refiere el Art. 19 de este Reglamento. </a:t>
            </a:r>
          </a:p>
          <a:p>
            <a:pPr lvl="1"/>
            <a:r>
              <a:rPr lang="es-MX" sz="1900" dirty="0"/>
              <a:t>b) Plano de independización con indicación de las áreas, linderos y medidas perimétricas de las secciones de propiedad exclusiva y de los bienes de propiedad común (…)</a:t>
            </a:r>
          </a:p>
          <a:p>
            <a:pPr lvl="1"/>
            <a:r>
              <a:rPr lang="es-MX" sz="1900" dirty="0"/>
              <a:t>c) El Reglamento Interno(…). </a:t>
            </a:r>
          </a:p>
          <a:p>
            <a:pPr algn="just"/>
            <a:endParaRPr lang="es-PE" sz="1900" dirty="0"/>
          </a:p>
        </p:txBody>
      </p:sp>
    </p:spTree>
    <p:extLst>
      <p:ext uri="{BB962C8B-B14F-4D97-AF65-F5344CB8AC3E}">
        <p14:creationId xmlns:p14="http://schemas.microsoft.com/office/powerpoint/2010/main" val="3336476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E"/>
          </a:p>
        </p:txBody>
      </p:sp>
      <p:sp>
        <p:nvSpPr>
          <p:cNvPr id="3" name="Marcador de contenido 2"/>
          <p:cNvSpPr>
            <a:spLocks noGrp="1"/>
          </p:cNvSpPr>
          <p:nvPr>
            <p:ph idx="1"/>
          </p:nvPr>
        </p:nvSpPr>
        <p:spPr/>
        <p:txBody>
          <a:bodyPr/>
          <a:lstStyle/>
          <a:p>
            <a:endParaRPr lang="es-PE"/>
          </a:p>
        </p:txBody>
      </p:sp>
      <p:pic>
        <p:nvPicPr>
          <p:cNvPr id="4" name="Imagen 3"/>
          <p:cNvPicPr>
            <a:picLocks noChangeAspect="1"/>
          </p:cNvPicPr>
          <p:nvPr/>
        </p:nvPicPr>
        <p:blipFill rotWithShape="1">
          <a:blip r:embed="rId2"/>
          <a:srcRect l="13656" t="15428" r="62957" b="4276"/>
          <a:stretch/>
        </p:blipFill>
        <p:spPr>
          <a:xfrm>
            <a:off x="5985703" y="-1"/>
            <a:ext cx="5815264" cy="6858000"/>
          </a:xfrm>
          <a:prstGeom prst="rect">
            <a:avLst/>
          </a:prstGeom>
        </p:spPr>
      </p:pic>
      <p:pic>
        <p:nvPicPr>
          <p:cNvPr id="5" name="Imagen 4"/>
          <p:cNvPicPr>
            <a:picLocks noChangeAspect="1"/>
          </p:cNvPicPr>
          <p:nvPr/>
        </p:nvPicPr>
        <p:blipFill rotWithShape="1">
          <a:blip r:embed="rId3"/>
          <a:srcRect l="4624" t="14959" r="54408" b="4511"/>
          <a:stretch/>
        </p:blipFill>
        <p:spPr>
          <a:xfrm rot="16200000">
            <a:off x="-739142" y="1127000"/>
            <a:ext cx="6939588" cy="4685588"/>
          </a:xfrm>
          <a:prstGeom prst="rect">
            <a:avLst/>
          </a:prstGeom>
        </p:spPr>
      </p:pic>
    </p:spTree>
    <p:extLst>
      <p:ext uri="{BB962C8B-B14F-4D97-AF65-F5344CB8AC3E}">
        <p14:creationId xmlns:p14="http://schemas.microsoft.com/office/powerpoint/2010/main" val="4018013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5430" t="16133" r="65053" b="4746"/>
          <a:stretch/>
        </p:blipFill>
        <p:spPr>
          <a:xfrm>
            <a:off x="6331657" y="0"/>
            <a:ext cx="4924735" cy="6858000"/>
          </a:xfrm>
          <a:prstGeom prst="rect">
            <a:avLst/>
          </a:prstGeom>
        </p:spPr>
      </p:pic>
      <p:pic>
        <p:nvPicPr>
          <p:cNvPr id="5" name="Imagen 4"/>
          <p:cNvPicPr>
            <a:picLocks noChangeAspect="1"/>
          </p:cNvPicPr>
          <p:nvPr/>
        </p:nvPicPr>
        <p:blipFill rotWithShape="1">
          <a:blip r:embed="rId3"/>
          <a:srcRect l="15349" t="15427" r="64921" b="4042"/>
          <a:stretch/>
        </p:blipFill>
        <p:spPr>
          <a:xfrm>
            <a:off x="667047" y="0"/>
            <a:ext cx="4891691" cy="6858000"/>
          </a:xfrm>
          <a:prstGeom prst="rect">
            <a:avLst/>
          </a:prstGeom>
        </p:spPr>
      </p:pic>
    </p:spTree>
    <p:extLst>
      <p:ext uri="{BB962C8B-B14F-4D97-AF65-F5344CB8AC3E}">
        <p14:creationId xmlns:p14="http://schemas.microsoft.com/office/powerpoint/2010/main" val="87821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939" t="2857" r="4552" b="8466"/>
          <a:stretch/>
        </p:blipFill>
        <p:spPr>
          <a:xfrm rot="10800000">
            <a:off x="2960917" y="388261"/>
            <a:ext cx="9114971" cy="6081487"/>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4272" r="10014" b="9962"/>
          <a:stretch/>
        </p:blipFill>
        <p:spPr>
          <a:xfrm rot="5400000">
            <a:off x="4637318" y="-1070426"/>
            <a:ext cx="5878287" cy="8998857"/>
          </a:xfrm>
          <a:prstGeom prst="rect">
            <a:avLst/>
          </a:prstGeom>
        </p:spPr>
      </p:pic>
      <p:pic>
        <p:nvPicPr>
          <p:cNvPr id="5" name="Imagen 4"/>
          <p:cNvPicPr>
            <a:picLocks noChangeAspect="1"/>
          </p:cNvPicPr>
          <p:nvPr/>
        </p:nvPicPr>
        <p:blipFill rotWithShape="1">
          <a:blip r:embed="rId4"/>
          <a:srcRect l="15511" t="16836" r="65134" b="7563"/>
          <a:stretch/>
        </p:blipFill>
        <p:spPr>
          <a:xfrm>
            <a:off x="319315" y="0"/>
            <a:ext cx="5111555" cy="6858000"/>
          </a:xfrm>
          <a:prstGeom prst="rect">
            <a:avLst/>
          </a:prstGeom>
        </p:spPr>
      </p:pic>
    </p:spTree>
    <p:extLst>
      <p:ext uri="{BB962C8B-B14F-4D97-AF65-F5344CB8AC3E}">
        <p14:creationId xmlns:p14="http://schemas.microsoft.com/office/powerpoint/2010/main" val="291053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7F794292-4A7A-40E9-A68D-DF9927F80933}"/>
              </a:ext>
            </a:extLst>
          </p:cNvPr>
          <p:cNvGraphicFramePr/>
          <p:nvPr>
            <p:extLst>
              <p:ext uri="{D42A27DB-BD31-4B8C-83A1-F6EECF244321}">
                <p14:modId xmlns:p14="http://schemas.microsoft.com/office/powerpoint/2010/main" val="3381496914"/>
              </p:ext>
            </p:extLst>
          </p:nvPr>
        </p:nvGraphicFramePr>
        <p:xfrm>
          <a:off x="641445" y="3046"/>
          <a:ext cx="10508776" cy="5728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C7F8156A-EBD6-46C9-B6AE-255781D2F594}"/>
              </a:ext>
            </a:extLst>
          </p:cNvPr>
          <p:cNvSpPr txBox="1"/>
          <p:nvPr/>
        </p:nvSpPr>
        <p:spPr>
          <a:xfrm>
            <a:off x="641445" y="4302090"/>
            <a:ext cx="3207224" cy="923330"/>
          </a:xfrm>
          <a:prstGeom prst="rect">
            <a:avLst/>
          </a:prstGeom>
          <a:noFill/>
        </p:spPr>
        <p:txBody>
          <a:bodyPr wrap="square" rtlCol="0">
            <a:spAutoFit/>
          </a:bodyPr>
          <a:lstStyle/>
          <a:p>
            <a:pPr marL="285744" indent="-285744">
              <a:buFont typeface="Arial" panose="020B0604020202020204" pitchFamily="34" charset="0"/>
              <a:buChar char="•"/>
            </a:pPr>
            <a:r>
              <a:rPr lang="es-MX" b="1" dirty="0"/>
              <a:t>Subdivisión e Independización.</a:t>
            </a:r>
            <a:endParaRPr lang="es-PE" b="1" dirty="0"/>
          </a:p>
          <a:p>
            <a:pPr marL="285744" indent="-285744">
              <a:buFont typeface="Arial" panose="020B0604020202020204" pitchFamily="34" charset="0"/>
              <a:buChar char="•"/>
            </a:pPr>
            <a:r>
              <a:rPr lang="es-MX" b="1" dirty="0"/>
              <a:t>Rectificación de Área</a:t>
            </a:r>
          </a:p>
        </p:txBody>
      </p:sp>
      <p:sp>
        <p:nvSpPr>
          <p:cNvPr id="8" name="CuadroTexto 7">
            <a:extLst>
              <a:ext uri="{FF2B5EF4-FFF2-40B4-BE49-F238E27FC236}">
                <a16:creationId xmlns:a16="http://schemas.microsoft.com/office/drawing/2014/main" id="{1A87C497-7801-487A-970D-6EB4944A0359}"/>
              </a:ext>
            </a:extLst>
          </p:cNvPr>
          <p:cNvSpPr txBox="1"/>
          <p:nvPr/>
        </p:nvSpPr>
        <p:spPr>
          <a:xfrm>
            <a:off x="4292221" y="3510520"/>
            <a:ext cx="3207224" cy="1477328"/>
          </a:xfrm>
          <a:prstGeom prst="rect">
            <a:avLst/>
          </a:prstGeom>
          <a:noFill/>
        </p:spPr>
        <p:txBody>
          <a:bodyPr wrap="square" rtlCol="0">
            <a:spAutoFit/>
          </a:bodyPr>
          <a:lstStyle/>
          <a:p>
            <a:pPr marL="285744" indent="-285744">
              <a:buFont typeface="Arial" panose="020B0604020202020204" pitchFamily="34" charset="0"/>
              <a:buChar char="•"/>
            </a:pPr>
            <a:r>
              <a:rPr lang="es-MX" b="1" dirty="0"/>
              <a:t>Requisitos y formalidad técnica.</a:t>
            </a:r>
          </a:p>
          <a:p>
            <a:pPr marL="285744" indent="-285744">
              <a:buFont typeface="Arial" panose="020B0604020202020204" pitchFamily="34" charset="0"/>
              <a:buChar char="•"/>
            </a:pPr>
            <a:r>
              <a:rPr lang="es-MX" b="1" dirty="0"/>
              <a:t>Aplicación de Tolerancias.</a:t>
            </a:r>
          </a:p>
          <a:p>
            <a:pPr marL="285744" indent="-285744">
              <a:buFont typeface="Arial" panose="020B0604020202020204" pitchFamily="34" charset="0"/>
              <a:buChar char="•"/>
            </a:pPr>
            <a:r>
              <a:rPr lang="es-MX" b="1" dirty="0"/>
              <a:t>Observaciones frecuentes.</a:t>
            </a:r>
          </a:p>
          <a:p>
            <a:pPr marL="285744" indent="-285744">
              <a:buFont typeface="Arial" panose="020B0604020202020204" pitchFamily="34" charset="0"/>
              <a:buChar char="•"/>
            </a:pPr>
            <a:r>
              <a:rPr lang="es-MX" b="1" dirty="0"/>
              <a:t>Recomendaciones.</a:t>
            </a:r>
          </a:p>
        </p:txBody>
      </p:sp>
      <p:sp>
        <p:nvSpPr>
          <p:cNvPr id="9" name="CuadroTexto 8">
            <a:extLst>
              <a:ext uri="{FF2B5EF4-FFF2-40B4-BE49-F238E27FC236}">
                <a16:creationId xmlns:a16="http://schemas.microsoft.com/office/drawing/2014/main" id="{E6E6B7B3-21B9-4DA2-8239-0A849B07EBB8}"/>
              </a:ext>
            </a:extLst>
          </p:cNvPr>
          <p:cNvSpPr txBox="1"/>
          <p:nvPr/>
        </p:nvSpPr>
        <p:spPr>
          <a:xfrm>
            <a:off x="7942997" y="2609767"/>
            <a:ext cx="3207224" cy="646331"/>
          </a:xfrm>
          <a:prstGeom prst="rect">
            <a:avLst/>
          </a:prstGeom>
          <a:noFill/>
        </p:spPr>
        <p:txBody>
          <a:bodyPr wrap="square" rtlCol="0">
            <a:spAutoFit/>
          </a:bodyPr>
          <a:lstStyle/>
          <a:p>
            <a:pPr marL="285744" indent="-285744">
              <a:buFont typeface="Arial" panose="020B0604020202020204" pitchFamily="34" charset="0"/>
              <a:buChar char="•"/>
            </a:pPr>
            <a:r>
              <a:rPr lang="es-MX" b="1" dirty="0"/>
              <a:t>Análisis de resoluciones.</a:t>
            </a:r>
          </a:p>
          <a:p>
            <a:pPr marL="285744" indent="-285744">
              <a:buFont typeface="Arial" panose="020B0604020202020204" pitchFamily="34" charset="0"/>
              <a:buChar char="•"/>
            </a:pPr>
            <a:endParaRPr lang="es-MX" b="1" dirty="0"/>
          </a:p>
        </p:txBody>
      </p:sp>
    </p:spTree>
    <p:extLst>
      <p:ext uri="{BB962C8B-B14F-4D97-AF65-F5344CB8AC3E}">
        <p14:creationId xmlns:p14="http://schemas.microsoft.com/office/powerpoint/2010/main" val="2193673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291E63B-95B5-42B5-89EA-8A58BAED2C0B}"/>
              </a:ext>
            </a:extLst>
          </p:cNvPr>
          <p:cNvSpPr txBox="1"/>
          <p:nvPr/>
        </p:nvSpPr>
        <p:spPr>
          <a:xfrm>
            <a:off x="1160747" y="559561"/>
            <a:ext cx="9621672" cy="2677656"/>
          </a:xfrm>
          <a:prstGeom prst="rect">
            <a:avLst/>
          </a:prstGeom>
          <a:noFill/>
        </p:spPr>
        <p:txBody>
          <a:bodyPr wrap="square" rtlCol="0">
            <a:spAutoFit/>
          </a:bodyPr>
          <a:lstStyle/>
          <a:p>
            <a:pPr algn="just"/>
            <a:r>
              <a:rPr lang="es-MX" sz="2400" b="1" dirty="0"/>
              <a:t>Artículo 64.- Independización de predio rural</a:t>
            </a:r>
          </a:p>
          <a:p>
            <a:pPr algn="just"/>
            <a:endParaRPr lang="es-PE" sz="2400" b="1" dirty="0"/>
          </a:p>
          <a:p>
            <a:pPr algn="just"/>
            <a:r>
              <a:rPr lang="es-MX" sz="2400" dirty="0"/>
              <a:t>La independización de predios rurales se realiza en mérito a documento privado otorgado por el propietario, con firma certificada por notario, en el que se precisarán los datos a que se refiere el primer párrafo del artículo 59, en lo que sea pertinente, acompañado de los certificados o planos según los casos siguientes:</a:t>
            </a:r>
            <a:endParaRPr lang="es-PE" sz="2400" dirty="0"/>
          </a:p>
        </p:txBody>
      </p:sp>
    </p:spTree>
    <p:extLst>
      <p:ext uri="{BB962C8B-B14F-4D97-AF65-F5344CB8AC3E}">
        <p14:creationId xmlns:p14="http://schemas.microsoft.com/office/powerpoint/2010/main" val="1142137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291E63B-95B5-42B5-89EA-8A58BAED2C0B}"/>
              </a:ext>
            </a:extLst>
          </p:cNvPr>
          <p:cNvSpPr txBox="1"/>
          <p:nvPr/>
        </p:nvSpPr>
        <p:spPr>
          <a:xfrm>
            <a:off x="1160747" y="559558"/>
            <a:ext cx="9621672" cy="3046988"/>
          </a:xfrm>
          <a:prstGeom prst="rect">
            <a:avLst/>
          </a:prstGeom>
          <a:noFill/>
        </p:spPr>
        <p:txBody>
          <a:bodyPr wrap="square" rtlCol="0">
            <a:spAutoFit/>
          </a:bodyPr>
          <a:lstStyle/>
          <a:p>
            <a:pPr algn="just"/>
            <a:r>
              <a:rPr lang="es-MX" sz="2400" dirty="0"/>
              <a:t>a) Cuando el predio a independizar se encuentra ubicado en una zona catastrada, se presentará </a:t>
            </a:r>
            <a:r>
              <a:rPr lang="es-MX" sz="2400" b="1" dirty="0"/>
              <a:t>el certificado de información catastral </a:t>
            </a:r>
            <a:r>
              <a:rPr lang="es-MX" sz="2400" dirty="0"/>
              <a:t>a que se refiere el artículo 88 del </a:t>
            </a:r>
            <a:r>
              <a:rPr lang="es-PE" sz="2400" dirty="0"/>
              <a:t>Reglamento del Decreto Legislativo N° 1089 - Decreto Legislativo que Establece el </a:t>
            </a:r>
            <a:r>
              <a:rPr lang="es-MX" sz="2400" dirty="0"/>
              <a:t>Régimen Temporal Extraordinario de Formalización y Titulación de Predios Rurales,</a:t>
            </a:r>
          </a:p>
          <a:p>
            <a:pPr algn="just"/>
            <a:r>
              <a:rPr lang="es-PE" sz="2400" dirty="0"/>
              <a:t>aprobado por Decreto Supremo N° 032-200B-VIVIENDA, </a:t>
            </a:r>
            <a:r>
              <a:rPr lang="es-PE" sz="2400" b="1" dirty="0"/>
              <a:t>otorgado por la autoridad</a:t>
            </a:r>
          </a:p>
          <a:p>
            <a:pPr algn="just"/>
            <a:r>
              <a:rPr lang="es-MX" sz="2400" b="1" dirty="0"/>
              <a:t>competente, tanto del área a independizar como del área remanente;</a:t>
            </a:r>
            <a:endParaRPr lang="es-PE" sz="2400" b="1" dirty="0"/>
          </a:p>
        </p:txBody>
      </p:sp>
    </p:spTree>
    <p:extLst>
      <p:ext uri="{BB962C8B-B14F-4D97-AF65-F5344CB8AC3E}">
        <p14:creationId xmlns:p14="http://schemas.microsoft.com/office/powerpoint/2010/main" val="117813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699" y="0"/>
            <a:ext cx="4793071" cy="6858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191" y="0"/>
            <a:ext cx="4793071" cy="6858000"/>
          </a:xfrm>
          <a:prstGeom prst="rect">
            <a:avLst/>
          </a:prstGeom>
        </p:spPr>
      </p:pic>
    </p:spTree>
    <p:extLst>
      <p:ext uri="{BB962C8B-B14F-4D97-AF65-F5344CB8AC3E}">
        <p14:creationId xmlns:p14="http://schemas.microsoft.com/office/powerpoint/2010/main" val="3645968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291E63B-95B5-42B5-89EA-8A58BAED2C0B}"/>
              </a:ext>
            </a:extLst>
          </p:cNvPr>
          <p:cNvSpPr txBox="1"/>
          <p:nvPr/>
        </p:nvSpPr>
        <p:spPr>
          <a:xfrm>
            <a:off x="1160747" y="559558"/>
            <a:ext cx="9621672" cy="2677656"/>
          </a:xfrm>
          <a:prstGeom prst="rect">
            <a:avLst/>
          </a:prstGeom>
          <a:noFill/>
        </p:spPr>
        <p:txBody>
          <a:bodyPr wrap="square" rtlCol="0">
            <a:spAutoFit/>
          </a:bodyPr>
          <a:lstStyle/>
          <a:p>
            <a:pPr algn="just"/>
            <a:r>
              <a:rPr lang="es-MX" sz="2400" dirty="0"/>
              <a:t>b) Cuando el predio a independizar se encuentra ubicado en una zona no catastrada, </a:t>
            </a:r>
            <a:r>
              <a:rPr lang="es-PE" sz="2400" dirty="0"/>
              <a:t>se presentará el certificado negativo de zona catastrada emitido por la autoridad </a:t>
            </a:r>
            <a:r>
              <a:rPr lang="es-MX" sz="2400" dirty="0"/>
              <a:t>competente y, el plano perimétrico en coordenadas oficiales, con su respectivo cuadro de datos técnicos y memoria descriptiva donde se indique el área, linderos y medidas perimétricas, elaborados y firmados por profesional inscrito en el índice de Verificadores, tanto del área independizada como del área remanente</a:t>
            </a:r>
            <a:endParaRPr lang="es-PE" sz="2400" b="1" dirty="0"/>
          </a:p>
        </p:txBody>
      </p:sp>
    </p:spTree>
    <p:extLst>
      <p:ext uri="{BB962C8B-B14F-4D97-AF65-F5344CB8AC3E}">
        <p14:creationId xmlns:p14="http://schemas.microsoft.com/office/powerpoint/2010/main" val="1977066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8544" t="4726" r="5244" b="5822"/>
          <a:stretch/>
        </p:blipFill>
        <p:spPr>
          <a:xfrm>
            <a:off x="162045" y="266221"/>
            <a:ext cx="4132163" cy="613458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507" y="206895"/>
            <a:ext cx="4328931" cy="619390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22790" y="-1413553"/>
            <a:ext cx="6792167" cy="9494119"/>
          </a:xfrm>
          <a:prstGeom prst="rect">
            <a:avLst/>
          </a:prstGeom>
        </p:spPr>
      </p:pic>
    </p:spTree>
    <p:extLst>
      <p:ext uri="{BB962C8B-B14F-4D97-AF65-F5344CB8AC3E}">
        <p14:creationId xmlns:p14="http://schemas.microsoft.com/office/powerpoint/2010/main" val="380386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65E8DA9-0E50-473C-BAF6-EAE306C8FA0D}"/>
              </a:ext>
            </a:extLst>
          </p:cNvPr>
          <p:cNvSpPr>
            <a:spLocks noGrp="1"/>
          </p:cNvSpPr>
          <p:nvPr>
            <p:ph type="title"/>
          </p:nvPr>
        </p:nvSpPr>
        <p:spPr>
          <a:xfrm>
            <a:off x="1143005" y="256059"/>
            <a:ext cx="9905999" cy="1905000"/>
          </a:xfrm>
        </p:spPr>
        <p:txBody>
          <a:bodyPr>
            <a:normAutofit/>
          </a:bodyPr>
          <a:lstStyle/>
          <a:p>
            <a:r>
              <a:rPr lang="es-MX" b="1" cap="none" dirty="0"/>
              <a:t>Rectificación de Área</a:t>
            </a:r>
            <a:endParaRPr lang="es-PE" b="1" cap="none" dirty="0"/>
          </a:p>
        </p:txBody>
      </p:sp>
      <p:sp>
        <p:nvSpPr>
          <p:cNvPr id="5" name="CuadroTexto 4">
            <a:extLst>
              <a:ext uri="{FF2B5EF4-FFF2-40B4-BE49-F238E27FC236}">
                <a16:creationId xmlns:a16="http://schemas.microsoft.com/office/drawing/2014/main" id="{FC37D25C-0839-4944-A351-C4003927313E}"/>
              </a:ext>
            </a:extLst>
          </p:cNvPr>
          <p:cNvSpPr txBox="1"/>
          <p:nvPr/>
        </p:nvSpPr>
        <p:spPr>
          <a:xfrm>
            <a:off x="1285164" y="2111170"/>
            <a:ext cx="9621672" cy="3416320"/>
          </a:xfrm>
          <a:prstGeom prst="rect">
            <a:avLst/>
          </a:prstGeom>
          <a:noFill/>
        </p:spPr>
        <p:txBody>
          <a:bodyPr wrap="square" rtlCol="0">
            <a:spAutoFit/>
          </a:bodyPr>
          <a:lstStyle/>
          <a:p>
            <a:pPr algn="just"/>
            <a:r>
              <a:rPr lang="es-PE" sz="2400" dirty="0"/>
              <a:t>Cuando sea necesario determinar el área, linderos y/o medidas perimétricas de un inmueble, o cuando existan discrepancias entre éstas y las que aparecen en la partida registral, es posible recurrir a un procedimiento de rectificación de área.</a:t>
            </a:r>
          </a:p>
          <a:p>
            <a:pPr algn="just"/>
            <a:endParaRPr lang="es-PE" sz="2400" dirty="0"/>
          </a:p>
          <a:p>
            <a:pPr algn="just"/>
            <a:r>
              <a:rPr lang="es-PE" sz="2400" dirty="0"/>
              <a:t>Resolución </a:t>
            </a:r>
            <a:r>
              <a:rPr lang="es-PE" sz="2400" dirty="0" err="1"/>
              <a:t>N.°</a:t>
            </a:r>
            <a:r>
              <a:rPr lang="es-PE" sz="2400" dirty="0"/>
              <a:t> 324-2007-SUNARP-TR-T de fecha 19/12/2007 : «Mediante la rectificación de las características físicas de un predio no se incorpora nueva superficie al predio inscrito. Dicho proceso sólo busca eliminar una inexactitud registral, expresando en su verdadera dimensión lo ya existente. </a:t>
            </a:r>
          </a:p>
        </p:txBody>
      </p:sp>
    </p:spTree>
    <p:extLst>
      <p:ext uri="{BB962C8B-B14F-4D97-AF65-F5344CB8AC3E}">
        <p14:creationId xmlns:p14="http://schemas.microsoft.com/office/powerpoint/2010/main" val="3090877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62F61CF-4390-4653-9AAE-2E74166D0CE0}"/>
              </a:ext>
            </a:extLst>
          </p:cNvPr>
          <p:cNvSpPr txBox="1"/>
          <p:nvPr/>
        </p:nvSpPr>
        <p:spPr>
          <a:xfrm>
            <a:off x="1160747" y="327334"/>
            <a:ext cx="9621672" cy="6555641"/>
          </a:xfrm>
          <a:prstGeom prst="rect">
            <a:avLst/>
          </a:prstGeom>
          <a:noFill/>
        </p:spPr>
        <p:txBody>
          <a:bodyPr wrap="square" rtlCol="0">
            <a:spAutoFit/>
          </a:bodyPr>
          <a:lstStyle/>
          <a:p>
            <a:pPr algn="just"/>
            <a:r>
              <a:rPr lang="es-PE" sz="2000" b="1" dirty="0"/>
              <a:t>Ley </a:t>
            </a:r>
            <a:r>
              <a:rPr lang="es-PE" sz="2000" b="1" dirty="0" err="1"/>
              <a:t>N°</a:t>
            </a:r>
            <a:r>
              <a:rPr lang="es-PE" sz="2000" b="1" dirty="0"/>
              <a:t> 27333-Artículo 13°.- Del saneamiento del área, linderos y medidas perimétricas del terreno:</a:t>
            </a:r>
          </a:p>
          <a:p>
            <a:pPr algn="just"/>
            <a:endParaRPr lang="es-PE" sz="2000" b="1" dirty="0"/>
          </a:p>
          <a:p>
            <a:pPr algn="just"/>
            <a:r>
              <a:rPr lang="es-PE" sz="2000" dirty="0"/>
              <a:t>13.1 Cuando sea necesario determina el área, linderos y medidas perimétricas del terreno, o cuando existan discrepancias entre el área real del terreno, sus medidas perimétricas y/o linderos, con los que figuren en la partida registral del predio, éstas podrán determinarse o rectificarse de acuerdo con los siguientes procedimientos:</a:t>
            </a:r>
          </a:p>
          <a:p>
            <a:pPr algn="just"/>
            <a:endParaRPr lang="es-PE" sz="2000" dirty="0"/>
          </a:p>
          <a:p>
            <a:pPr marL="342891" indent="-342891" algn="just">
              <a:buAutoNum type="alphaLcParenR"/>
            </a:pPr>
            <a:r>
              <a:rPr lang="es-PE" sz="2000" dirty="0"/>
              <a:t>Por mutuo acuerdo:</a:t>
            </a:r>
          </a:p>
          <a:p>
            <a:pPr algn="just"/>
            <a:r>
              <a:rPr lang="es-PE" sz="2000" dirty="0"/>
              <a:t>	Mediante Escritura pública suscrita por el propietario del predio y los propietarios de todos los predios colindantes en la que estos últimos manifiesten su conformidad con el área, medidas perimétricas y/o linderos, según corresponda.</a:t>
            </a:r>
          </a:p>
          <a:p>
            <a:pPr marL="342891" indent="-342891" algn="just">
              <a:buAutoNum type="alphaLcParenR"/>
            </a:pPr>
            <a:r>
              <a:rPr lang="es-PE" sz="2000" dirty="0"/>
              <a:t>Procedimiento notarial:</a:t>
            </a:r>
          </a:p>
          <a:p>
            <a:pPr algn="just"/>
            <a:r>
              <a:rPr lang="es-PE" sz="2000" dirty="0"/>
              <a:t>	Se podrá tramitar como un asunto no contencioso de competencia notarial, según los procedimientos a los que se refieren los Artículos 504° y siguientes del CPC, en lo que sea aplicable, siempre y cuando el área real sea igual o inferior a la registrada en la partida. Cuando el área es superior a la registrada procederá este trámite siempre y cuando exista una certificación registral de que la mayor área no se superpone a otra registrada. Este procedimiento se tramita de conformidad con lo establecido en el Reglamento de la Ley 27157.</a:t>
            </a:r>
          </a:p>
          <a:p>
            <a:pPr marL="342891" indent="-342891" algn="just">
              <a:buAutoNum type="alphaLcParenR"/>
            </a:pPr>
            <a:endParaRPr lang="es-PE" sz="2000" dirty="0"/>
          </a:p>
        </p:txBody>
      </p:sp>
    </p:spTree>
    <p:extLst>
      <p:ext uri="{BB962C8B-B14F-4D97-AF65-F5344CB8AC3E}">
        <p14:creationId xmlns:p14="http://schemas.microsoft.com/office/powerpoint/2010/main" val="172259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BEA2F86-276E-45A4-A813-9A649C089513}"/>
              </a:ext>
            </a:extLst>
          </p:cNvPr>
          <p:cNvSpPr/>
          <p:nvPr/>
        </p:nvSpPr>
        <p:spPr>
          <a:xfrm>
            <a:off x="1045029" y="741744"/>
            <a:ext cx="10087427" cy="1569660"/>
          </a:xfrm>
          <a:prstGeom prst="rect">
            <a:avLst/>
          </a:prstGeom>
        </p:spPr>
        <p:txBody>
          <a:bodyPr wrap="square">
            <a:spAutoFit/>
          </a:bodyPr>
          <a:lstStyle/>
          <a:p>
            <a:pPr algn="just"/>
            <a:r>
              <a:rPr lang="es-PE" sz="2400" dirty="0"/>
              <a:t>c) Procedimiento Judicial:</a:t>
            </a:r>
          </a:p>
          <a:p>
            <a:pPr algn="just"/>
            <a:r>
              <a:rPr lang="es-PE" sz="2400" dirty="0"/>
              <a:t>	Se tramita por el procedimiento judicial previsto en los Artículos 504° y siguientes del CPC, toda rectificación que suponga superposición de áreas o linderos, o cuando surja oposición de terceros.</a:t>
            </a:r>
          </a:p>
        </p:txBody>
      </p:sp>
    </p:spTree>
    <p:extLst>
      <p:ext uri="{BB962C8B-B14F-4D97-AF65-F5344CB8AC3E}">
        <p14:creationId xmlns:p14="http://schemas.microsoft.com/office/powerpoint/2010/main" val="4174531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A4DC00-4BDD-48E9-916B-8162576AFB87}"/>
              </a:ext>
            </a:extLst>
          </p:cNvPr>
          <p:cNvSpPr txBox="1"/>
          <p:nvPr/>
        </p:nvSpPr>
        <p:spPr>
          <a:xfrm>
            <a:off x="1160747" y="559560"/>
            <a:ext cx="9621672" cy="3046988"/>
          </a:xfrm>
          <a:prstGeom prst="rect">
            <a:avLst/>
          </a:prstGeom>
          <a:noFill/>
        </p:spPr>
        <p:txBody>
          <a:bodyPr wrap="square" rtlCol="0">
            <a:spAutoFit/>
          </a:bodyPr>
          <a:lstStyle/>
          <a:p>
            <a:pPr algn="just"/>
            <a:r>
              <a:rPr lang="es-PE" sz="2400" b="1" dirty="0"/>
              <a:t>Requisitos en cede notarial</a:t>
            </a:r>
          </a:p>
          <a:p>
            <a:pPr algn="just"/>
            <a:endParaRPr lang="es-PE" sz="2400" b="1" dirty="0"/>
          </a:p>
          <a:p>
            <a:pPr marL="342891" indent="-342891" algn="just">
              <a:buAutoNum type="alphaLcParenR"/>
            </a:pPr>
            <a:r>
              <a:rPr lang="es-PE" sz="2400" dirty="0"/>
              <a:t>Solicitud firmada por el interesado y autorizada por abogado.</a:t>
            </a:r>
          </a:p>
          <a:p>
            <a:pPr marL="342891" indent="-342891" algn="just">
              <a:buAutoNum type="alphaLcParenR"/>
            </a:pPr>
            <a:r>
              <a:rPr lang="es-PE" sz="2400" dirty="0"/>
              <a:t>Plano de ubicación, de localización y perimétrico y memoria descriptiva del inmueble que reflejen situación real del predio, firmados por ingeniero o arquitecto colegiados y visados por el municipio o autoridad administrativa competente.</a:t>
            </a:r>
          </a:p>
          <a:p>
            <a:pPr marL="342891" indent="-342891" algn="just">
              <a:buAutoNum type="alphaLcParenR"/>
            </a:pPr>
            <a:r>
              <a:rPr lang="es-PE" sz="2400" dirty="0"/>
              <a:t>Copia literal de partida del inmueble expedida por Registros Públicos.</a:t>
            </a:r>
          </a:p>
        </p:txBody>
      </p:sp>
    </p:spTree>
    <p:extLst>
      <p:ext uri="{BB962C8B-B14F-4D97-AF65-F5344CB8AC3E}">
        <p14:creationId xmlns:p14="http://schemas.microsoft.com/office/powerpoint/2010/main" val="1789795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479" y="640913"/>
            <a:ext cx="6617507" cy="5851967"/>
          </a:xfr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r="61026"/>
          <a:stretch/>
        </p:blipFill>
        <p:spPr>
          <a:xfrm>
            <a:off x="7172727" y="-152400"/>
            <a:ext cx="4738307" cy="6858000"/>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14850" t="5017" r="16713"/>
          <a:stretch/>
        </p:blipFill>
        <p:spPr>
          <a:xfrm>
            <a:off x="1386671" y="43972"/>
            <a:ext cx="9418659" cy="6799280"/>
          </a:xfrm>
          <a:prstGeom prst="rect">
            <a:avLst/>
          </a:prstGeom>
        </p:spPr>
      </p:pic>
    </p:spTree>
    <p:extLst>
      <p:ext uri="{BB962C8B-B14F-4D97-AF65-F5344CB8AC3E}">
        <p14:creationId xmlns:p14="http://schemas.microsoft.com/office/powerpoint/2010/main" val="22647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6D15FA-EAE0-4451-B2C8-BE730771385F}"/>
              </a:ext>
            </a:extLst>
          </p:cNvPr>
          <p:cNvSpPr>
            <a:spLocks noGrp="1"/>
          </p:cNvSpPr>
          <p:nvPr>
            <p:ph type="title"/>
          </p:nvPr>
        </p:nvSpPr>
        <p:spPr>
          <a:xfrm>
            <a:off x="1032234" y="-222913"/>
            <a:ext cx="9905999" cy="1905000"/>
          </a:xfrm>
        </p:spPr>
        <p:txBody>
          <a:bodyPr>
            <a:normAutofit/>
          </a:bodyPr>
          <a:lstStyle/>
          <a:p>
            <a:r>
              <a:rPr lang="es-MX" b="1" cap="none" dirty="0"/>
              <a:t>Subdivisión e independización de Predios</a:t>
            </a:r>
            <a:endParaRPr lang="es-PE" b="1" cap="none" dirty="0"/>
          </a:p>
        </p:txBody>
      </p:sp>
      <p:sp>
        <p:nvSpPr>
          <p:cNvPr id="6" name="CuadroTexto 5">
            <a:extLst>
              <a:ext uri="{FF2B5EF4-FFF2-40B4-BE49-F238E27FC236}">
                <a16:creationId xmlns:a16="http://schemas.microsoft.com/office/drawing/2014/main" id="{7181CC6E-ED5D-436B-8B8A-9489A15E02E2}"/>
              </a:ext>
            </a:extLst>
          </p:cNvPr>
          <p:cNvSpPr txBox="1"/>
          <p:nvPr/>
        </p:nvSpPr>
        <p:spPr>
          <a:xfrm>
            <a:off x="1174395" y="2019871"/>
            <a:ext cx="9621672" cy="2677656"/>
          </a:xfrm>
          <a:prstGeom prst="rect">
            <a:avLst/>
          </a:prstGeom>
          <a:noFill/>
        </p:spPr>
        <p:txBody>
          <a:bodyPr wrap="square" rtlCol="0">
            <a:spAutoFit/>
          </a:bodyPr>
          <a:lstStyle/>
          <a:p>
            <a:pPr algn="just"/>
            <a:r>
              <a:rPr lang="es-PE" sz="2400" b="1" dirty="0"/>
              <a:t>Independización: </a:t>
            </a:r>
          </a:p>
          <a:p>
            <a:pPr algn="just"/>
            <a:endParaRPr lang="es-PE" sz="2400" dirty="0"/>
          </a:p>
          <a:p>
            <a:pPr algn="just"/>
            <a:r>
              <a:rPr lang="es-PE" sz="2400" dirty="0"/>
              <a:t>Es el acto que consiste en abrir una partida registral para cada unidad inmobiliaria resultante de una desmembración de terreno, con edificación o sin ella; o, como consecuencia de la inscripción de una edificación sujeta al régimen de unidades inmobiliarias de propiedad exclusiva y de propiedad común o régimen de independización y copropiedad. (Art. 58 RIRP ).</a:t>
            </a:r>
          </a:p>
        </p:txBody>
      </p:sp>
    </p:spTree>
    <p:extLst>
      <p:ext uri="{BB962C8B-B14F-4D97-AF65-F5344CB8AC3E}">
        <p14:creationId xmlns:p14="http://schemas.microsoft.com/office/powerpoint/2010/main" val="2525989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A03ED89-381E-40E1-BAAC-729C28A554B5}"/>
              </a:ext>
            </a:extLst>
          </p:cNvPr>
          <p:cNvSpPr txBox="1"/>
          <p:nvPr/>
        </p:nvSpPr>
        <p:spPr>
          <a:xfrm>
            <a:off x="1160747" y="559561"/>
            <a:ext cx="9621672" cy="6001643"/>
          </a:xfrm>
          <a:prstGeom prst="rect">
            <a:avLst/>
          </a:prstGeom>
          <a:noFill/>
        </p:spPr>
        <p:txBody>
          <a:bodyPr wrap="square" rtlCol="0">
            <a:spAutoFit/>
          </a:bodyPr>
          <a:lstStyle/>
          <a:p>
            <a:pPr algn="just"/>
            <a:r>
              <a:rPr lang="es-PE" sz="2400" b="1" dirty="0"/>
              <a:t>Casos particulares de Rectificación de área:</a:t>
            </a:r>
          </a:p>
          <a:p>
            <a:pPr algn="just"/>
            <a:endParaRPr lang="es-PE" sz="2400" b="1" dirty="0"/>
          </a:p>
          <a:p>
            <a:pPr algn="just"/>
            <a:r>
              <a:rPr lang="es-PE" sz="2400" b="1" dirty="0"/>
              <a:t>Rectificación de área Unilateral.</a:t>
            </a:r>
          </a:p>
          <a:p>
            <a:pPr algn="just"/>
            <a:r>
              <a:rPr lang="es-PE" sz="2400" b="1" dirty="0"/>
              <a:t>¿Cuándo podemos rectificar en forma unilateral el área, medidas perimétricas del predio?, ¿Cuáles son sus procedimientos y requisitos?, ¿Deben intervenir sus colindantes?</a:t>
            </a:r>
          </a:p>
          <a:p>
            <a:pPr algn="just"/>
            <a:endParaRPr lang="es-PE" sz="2400" dirty="0"/>
          </a:p>
          <a:p>
            <a:pPr algn="just"/>
            <a:r>
              <a:rPr lang="es-PE" sz="2400" dirty="0"/>
              <a:t>Los documentos a presentar en el Registro son la escritura pública con la intervención del titular registral, los planos catastrales y la memoria descriptiva o de ser el caso el plano perimétrico junto con la memoria descriptiva. Con los requisitos del Arto. 20 del RIRP. Asimismo, se debe tomar en cuenta las siguientes condiciones para que se de la rectificación unilateral:</a:t>
            </a:r>
          </a:p>
          <a:p>
            <a:pPr marL="342891" indent="-342891" algn="just">
              <a:buAutoNum type="arabicPeriod"/>
            </a:pPr>
            <a:r>
              <a:rPr lang="es-PE" sz="2400" dirty="0"/>
              <a:t>Que solicite el propietario inscrito.</a:t>
            </a:r>
          </a:p>
          <a:p>
            <a:pPr marL="342891" indent="-342891" algn="just">
              <a:buAutoNum type="arabicPeriod"/>
            </a:pPr>
            <a:r>
              <a:rPr lang="es-PE" sz="2400" dirty="0"/>
              <a:t>Que acompañe la documentación prevista en el Art. 20.</a:t>
            </a:r>
          </a:p>
          <a:p>
            <a:pPr marL="342891" indent="-342891" algn="just">
              <a:buAutoNum type="arabicPeriod"/>
            </a:pPr>
            <a:r>
              <a:rPr lang="es-PE" sz="2400" dirty="0"/>
              <a:t>Que el área de Catastro determine indubitablemente que el ámbito gráfico resultante se encuentre dentro del predio inscrito.</a:t>
            </a:r>
          </a:p>
        </p:txBody>
      </p:sp>
      <p:sp>
        <p:nvSpPr>
          <p:cNvPr id="5" name="CuadroTexto 4">
            <a:extLst>
              <a:ext uri="{FF2B5EF4-FFF2-40B4-BE49-F238E27FC236}">
                <a16:creationId xmlns:a16="http://schemas.microsoft.com/office/drawing/2014/main" id="{5CC80A72-1926-4565-B7B9-07E68FF462EB}"/>
              </a:ext>
            </a:extLst>
          </p:cNvPr>
          <p:cNvSpPr txBox="1"/>
          <p:nvPr/>
        </p:nvSpPr>
        <p:spPr>
          <a:xfrm>
            <a:off x="3602221" y="3395964"/>
            <a:ext cx="8125322"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es-PE" dirty="0"/>
              <a:t>Articulo 20.- Presentación de plano perimétrico y de ubicación georreferenciado a </a:t>
            </a:r>
            <a:r>
              <a:rPr lang="es-PE" b="1" dirty="0"/>
              <a:t>la </a:t>
            </a:r>
            <a:r>
              <a:rPr lang="es-PE" dirty="0"/>
              <a:t>Red Geodésica Nacional</a:t>
            </a:r>
          </a:p>
          <a:p>
            <a:pPr algn="just"/>
            <a:r>
              <a:rPr lang="es-PE" sz="2400" dirty="0"/>
              <a:t>predios</a:t>
            </a:r>
            <a:r>
              <a:rPr lang="es-PE" dirty="0"/>
              <a:t> urbanos ubicados en regiones catastradas o en proceso de levantamiento catastral a que se refiere el Decreto Supremo </a:t>
            </a:r>
            <a:r>
              <a:rPr lang="es-PE" dirty="0" err="1"/>
              <a:t>N°</a:t>
            </a:r>
            <a:r>
              <a:rPr lang="es-PE" dirty="0"/>
              <a:t> 002-89- JUS, además de los requisitos específicos establecidos en el presente Reglamento, se presentará el plano catastral con los demás requisitos establecidos en dicho Decreto Supremo. Tratándose de predios ubicados en regiones no catastradas se presentará el plano de ubicación del predio elaborado y suscrito por verificador competente, visado por la Municipalidad Distrital correspondiente.</a:t>
            </a:r>
          </a:p>
        </p:txBody>
      </p:sp>
    </p:spTree>
    <p:extLst>
      <p:ext uri="{BB962C8B-B14F-4D97-AF65-F5344CB8AC3E}">
        <p14:creationId xmlns:p14="http://schemas.microsoft.com/office/powerpoint/2010/main" val="10756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r="61136"/>
          <a:stretch/>
        </p:blipFill>
        <p:spPr>
          <a:xfrm>
            <a:off x="73895" y="1"/>
            <a:ext cx="4738255" cy="6857635"/>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4924" t="1120" r="15531" b="1643"/>
          <a:stretch/>
        </p:blipFill>
        <p:spPr>
          <a:xfrm>
            <a:off x="5236893" y="1043709"/>
            <a:ext cx="6955111" cy="493221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6428" y="0"/>
            <a:ext cx="9670125" cy="6858000"/>
          </a:xfrm>
          <a:prstGeom prst="rect">
            <a:avLst/>
          </a:prstGeom>
        </p:spPr>
      </p:pic>
    </p:spTree>
    <p:extLst>
      <p:ext uri="{BB962C8B-B14F-4D97-AF65-F5344CB8AC3E}">
        <p14:creationId xmlns:p14="http://schemas.microsoft.com/office/powerpoint/2010/main" val="347480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27C31B2-D93E-4179-AF26-606E0C43CA04}"/>
              </a:ext>
            </a:extLst>
          </p:cNvPr>
          <p:cNvSpPr txBox="1"/>
          <p:nvPr/>
        </p:nvSpPr>
        <p:spPr>
          <a:xfrm>
            <a:off x="1160747" y="559560"/>
            <a:ext cx="9621672" cy="2308324"/>
          </a:xfrm>
          <a:prstGeom prst="rect">
            <a:avLst/>
          </a:prstGeom>
          <a:noFill/>
        </p:spPr>
        <p:txBody>
          <a:bodyPr wrap="square" rtlCol="0">
            <a:spAutoFit/>
          </a:bodyPr>
          <a:lstStyle/>
          <a:p>
            <a:pPr algn="just"/>
            <a:r>
              <a:rPr lang="es-PE" sz="2400" dirty="0"/>
              <a:t>¿Qué pasa si el área de Catastro no puede determinar que la ubicación del predio materia de la rogatoria corresponde al predio inscrito?</a:t>
            </a:r>
          </a:p>
          <a:p>
            <a:pPr algn="just"/>
            <a:endParaRPr lang="es-PE" sz="2400" dirty="0"/>
          </a:p>
          <a:p>
            <a:pPr algn="just"/>
            <a:r>
              <a:rPr lang="es-PE" sz="2400" dirty="0"/>
              <a:t>No podrá efectuarse la rectificación de área en forma unilateral, siendo necesario acogerse a uno de los procedimientos del Art. 13 de la Ley </a:t>
            </a:r>
            <a:r>
              <a:rPr lang="es-PE" sz="2400" dirty="0" err="1"/>
              <a:t>N°</a:t>
            </a:r>
            <a:r>
              <a:rPr lang="es-PE" sz="2400" dirty="0"/>
              <a:t> 27333.</a:t>
            </a:r>
          </a:p>
        </p:txBody>
      </p:sp>
    </p:spTree>
    <p:extLst>
      <p:ext uri="{BB962C8B-B14F-4D97-AF65-F5344CB8AC3E}">
        <p14:creationId xmlns:p14="http://schemas.microsoft.com/office/powerpoint/2010/main" val="2248364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22FB8D-B583-45DB-829C-94CEAD74850F}"/>
              </a:ext>
            </a:extLst>
          </p:cNvPr>
          <p:cNvSpPr txBox="1"/>
          <p:nvPr/>
        </p:nvSpPr>
        <p:spPr>
          <a:xfrm>
            <a:off x="1160747" y="559561"/>
            <a:ext cx="9621672" cy="6001643"/>
          </a:xfrm>
          <a:prstGeom prst="rect">
            <a:avLst/>
          </a:prstGeom>
          <a:noFill/>
        </p:spPr>
        <p:txBody>
          <a:bodyPr wrap="square" rtlCol="0">
            <a:spAutoFit/>
          </a:bodyPr>
          <a:lstStyle/>
          <a:p>
            <a:pPr algn="just"/>
            <a:r>
              <a:rPr lang="es-PE" sz="2400" b="1" dirty="0"/>
              <a:t>Caos particulares de Rectificación de área:</a:t>
            </a:r>
          </a:p>
          <a:p>
            <a:pPr algn="just"/>
            <a:endParaRPr lang="es-PE" sz="2400" b="1" dirty="0"/>
          </a:p>
          <a:p>
            <a:pPr algn="just"/>
            <a:r>
              <a:rPr lang="es-PE" sz="2400" b="1" dirty="0"/>
              <a:t>Rectificación de área por Error de Cálculo.</a:t>
            </a:r>
          </a:p>
          <a:p>
            <a:pPr algn="just"/>
            <a:r>
              <a:rPr lang="es-PE" sz="2400" b="1" dirty="0"/>
              <a:t>XIX PLENO </a:t>
            </a:r>
            <a:endParaRPr lang="es-PE" sz="2400" dirty="0"/>
          </a:p>
          <a:p>
            <a:pPr algn="just"/>
            <a:r>
              <a:rPr lang="es-PE" sz="2400" b="1" dirty="0"/>
              <a:t>Sesión ordinaria realizada los días 3 y 4 de agosto de 2006. </a:t>
            </a:r>
            <a:endParaRPr lang="es-PE" sz="2400" dirty="0"/>
          </a:p>
          <a:p>
            <a:pPr algn="just"/>
            <a:r>
              <a:rPr lang="es-PE" sz="2400" b="1" dirty="0"/>
              <a:t>Publicado en el diario oficial “El Peruano” el 5 de setiembre de 2006. </a:t>
            </a:r>
          </a:p>
          <a:p>
            <a:pPr algn="just"/>
            <a:endParaRPr lang="es-PE" sz="2400" b="1" dirty="0"/>
          </a:p>
          <a:p>
            <a:pPr algn="just"/>
            <a:r>
              <a:rPr lang="es-PE" sz="2400" i="1" dirty="0"/>
              <a:t>“Es inscribible la rectificación del área de un predio urbano en mérito al plano y memoria descriptiva visados por la autoridad municipal correspondiente, prescindiendo de los mecanismos </a:t>
            </a:r>
            <a:r>
              <a:rPr lang="es-PE" sz="2400" i="1" dirty="0" err="1"/>
              <a:t>rectificatorios</a:t>
            </a:r>
            <a:r>
              <a:rPr lang="es-PE" sz="2400" i="1" dirty="0"/>
              <a:t> previstos por el artículo 13 de la Ley </a:t>
            </a:r>
            <a:r>
              <a:rPr lang="es-PE" sz="2400" i="1" dirty="0" err="1"/>
              <a:t>Nº</a:t>
            </a:r>
            <a:r>
              <a:rPr lang="es-PE" sz="2400" i="1" dirty="0"/>
              <a:t> 27333, si el error surgió del equivocado o inexacto cálculo de su área, siempre que el Área de Catastro determine que los linderos, medidas perimétricas y ubicación espacial del predio no han sufrido variación alguna”. </a:t>
            </a:r>
            <a:endParaRPr lang="es-PE" sz="2400" dirty="0"/>
          </a:p>
          <a:p>
            <a:pPr algn="just"/>
            <a:r>
              <a:rPr lang="es-PE" sz="2400" dirty="0"/>
              <a:t>Criterio adoptado en las Resoluciones </a:t>
            </a:r>
            <a:r>
              <a:rPr lang="es-PE" sz="2400" dirty="0" err="1"/>
              <a:t>Nº</a:t>
            </a:r>
            <a:r>
              <a:rPr lang="es-PE" sz="2400" dirty="0"/>
              <a:t> 182-2005-SUNARP-TR-T del 28 de octubre de 2005, </a:t>
            </a:r>
            <a:r>
              <a:rPr lang="es-PE" sz="2400" dirty="0" err="1"/>
              <a:t>Nº</a:t>
            </a:r>
            <a:r>
              <a:rPr lang="es-PE" sz="2400" dirty="0"/>
              <a:t> 290-99-ORLC-TR del 05 de noviembre de 1999 y </a:t>
            </a:r>
            <a:r>
              <a:rPr lang="es-PE" sz="2400" dirty="0" err="1"/>
              <a:t>Nº</a:t>
            </a:r>
            <a:r>
              <a:rPr lang="es-PE" sz="2400" dirty="0"/>
              <a:t> 062-2006-SUNARP-TR-L del 31 de enero de 2006. </a:t>
            </a:r>
          </a:p>
        </p:txBody>
      </p:sp>
    </p:spTree>
    <p:extLst>
      <p:ext uri="{BB962C8B-B14F-4D97-AF65-F5344CB8AC3E}">
        <p14:creationId xmlns:p14="http://schemas.microsoft.com/office/powerpoint/2010/main" val="3481888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7149EE34-B5A5-45A3-89B6-FB62E49DDFBF}"/>
              </a:ext>
            </a:extLst>
          </p:cNvPr>
          <p:cNvGrpSpPr/>
          <p:nvPr/>
        </p:nvGrpSpPr>
        <p:grpSpPr>
          <a:xfrm>
            <a:off x="4" y="3"/>
            <a:ext cx="6079801" cy="6769100"/>
            <a:chOff x="0" y="0"/>
            <a:chExt cx="6079801" cy="676910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9369"/>
            <a:stretch/>
          </p:blipFill>
          <p:spPr>
            <a:xfrm>
              <a:off x="0" y="0"/>
              <a:ext cx="6079801" cy="6769100"/>
            </a:xfrm>
            <a:prstGeom prst="rect">
              <a:avLst/>
            </a:prstGeom>
          </p:spPr>
        </p:pic>
        <p:cxnSp>
          <p:nvCxnSpPr>
            <p:cNvPr id="6" name="Conector recto 5">
              <a:extLst>
                <a:ext uri="{FF2B5EF4-FFF2-40B4-BE49-F238E27FC236}">
                  <a16:creationId xmlns:a16="http://schemas.microsoft.com/office/drawing/2014/main" id="{180013D7-B450-44EF-8F0E-22C4B6C84F89}"/>
                </a:ext>
              </a:extLst>
            </p:cNvPr>
            <p:cNvCxnSpPr/>
            <p:nvPr/>
          </p:nvCxnSpPr>
          <p:spPr>
            <a:xfrm>
              <a:off x="5143500" y="3817620"/>
              <a:ext cx="75438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7" name="Conector recto 6">
              <a:extLst>
                <a:ext uri="{FF2B5EF4-FFF2-40B4-BE49-F238E27FC236}">
                  <a16:creationId xmlns:a16="http://schemas.microsoft.com/office/drawing/2014/main" id="{A3A6E6D5-76B8-4C7F-933F-5E8FABB7E466}"/>
                </a:ext>
              </a:extLst>
            </p:cNvPr>
            <p:cNvCxnSpPr>
              <a:cxnSpLocks/>
            </p:cNvCxnSpPr>
            <p:nvPr/>
          </p:nvCxnSpPr>
          <p:spPr>
            <a:xfrm>
              <a:off x="205853" y="4061460"/>
              <a:ext cx="54710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Conector recto 8">
              <a:extLst>
                <a:ext uri="{FF2B5EF4-FFF2-40B4-BE49-F238E27FC236}">
                  <a16:creationId xmlns:a16="http://schemas.microsoft.com/office/drawing/2014/main" id="{D810054C-7A2A-43F2-A5F5-C42DC056540B}"/>
                </a:ext>
              </a:extLst>
            </p:cNvPr>
            <p:cNvCxnSpPr>
              <a:cxnSpLocks/>
            </p:cNvCxnSpPr>
            <p:nvPr/>
          </p:nvCxnSpPr>
          <p:spPr>
            <a:xfrm>
              <a:off x="990713" y="4282440"/>
              <a:ext cx="490716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Conector recto 10">
              <a:extLst>
                <a:ext uri="{FF2B5EF4-FFF2-40B4-BE49-F238E27FC236}">
                  <a16:creationId xmlns:a16="http://schemas.microsoft.com/office/drawing/2014/main" id="{7838224D-B676-4F61-BECE-16861ABC1715}"/>
                </a:ext>
              </a:extLst>
            </p:cNvPr>
            <p:cNvCxnSpPr>
              <a:cxnSpLocks/>
            </p:cNvCxnSpPr>
            <p:nvPr/>
          </p:nvCxnSpPr>
          <p:spPr>
            <a:xfrm>
              <a:off x="137273" y="4488180"/>
              <a:ext cx="576060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Conector recto 12">
              <a:extLst>
                <a:ext uri="{FF2B5EF4-FFF2-40B4-BE49-F238E27FC236}">
                  <a16:creationId xmlns:a16="http://schemas.microsoft.com/office/drawing/2014/main" id="{CD276F02-5A88-428F-8333-C76A8233C4A5}"/>
                </a:ext>
              </a:extLst>
            </p:cNvPr>
            <p:cNvCxnSpPr>
              <a:cxnSpLocks/>
            </p:cNvCxnSpPr>
            <p:nvPr/>
          </p:nvCxnSpPr>
          <p:spPr>
            <a:xfrm>
              <a:off x="137272" y="4693920"/>
              <a:ext cx="576060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Conector recto 13">
              <a:extLst>
                <a:ext uri="{FF2B5EF4-FFF2-40B4-BE49-F238E27FC236}">
                  <a16:creationId xmlns:a16="http://schemas.microsoft.com/office/drawing/2014/main" id="{86343DB5-96C8-4836-A4BD-29920113D140}"/>
                </a:ext>
              </a:extLst>
            </p:cNvPr>
            <p:cNvCxnSpPr>
              <a:cxnSpLocks/>
            </p:cNvCxnSpPr>
            <p:nvPr/>
          </p:nvCxnSpPr>
          <p:spPr>
            <a:xfrm>
              <a:off x="205853" y="4914900"/>
              <a:ext cx="576060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67697" y="1010200"/>
            <a:ext cx="6951463" cy="4931064"/>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809" y="-88900"/>
            <a:ext cx="9717355" cy="6858000"/>
          </a:xfrm>
          <a:prstGeom prst="rect">
            <a:avLst/>
          </a:prstGeom>
        </p:spPr>
      </p:pic>
    </p:spTree>
    <p:extLst>
      <p:ext uri="{BB962C8B-B14F-4D97-AF65-F5344CB8AC3E}">
        <p14:creationId xmlns:p14="http://schemas.microsoft.com/office/powerpoint/2010/main" val="173413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CAFAAC5-509E-4068-9753-58096B211910}"/>
              </a:ext>
            </a:extLst>
          </p:cNvPr>
          <p:cNvSpPr txBox="1"/>
          <p:nvPr/>
        </p:nvSpPr>
        <p:spPr>
          <a:xfrm>
            <a:off x="1160747" y="559558"/>
            <a:ext cx="9621672" cy="2677656"/>
          </a:xfrm>
          <a:prstGeom prst="rect">
            <a:avLst/>
          </a:prstGeom>
          <a:noFill/>
        </p:spPr>
        <p:txBody>
          <a:bodyPr wrap="square" rtlCol="0">
            <a:spAutoFit/>
          </a:bodyPr>
          <a:lstStyle/>
          <a:p>
            <a:pPr algn="just"/>
            <a:r>
              <a:rPr lang="es-PE" sz="2400" b="1" dirty="0"/>
              <a:t>Rectificación de Área de Predios Rurales:</a:t>
            </a:r>
          </a:p>
          <a:p>
            <a:pPr algn="just"/>
            <a:endParaRPr lang="es-PE" sz="2400" dirty="0"/>
          </a:p>
          <a:p>
            <a:pPr algn="just"/>
            <a:r>
              <a:rPr lang="es-PE" sz="2400" dirty="0"/>
              <a:t>El instrumento de Rectificación emitido por la DRAC, acompañados por los planos o certificados de información catastral, constituye título suficiente para la inscripción de la rectificación, no siendo obstáculo la existencia de superposición.</a:t>
            </a:r>
          </a:p>
          <a:p>
            <a:pPr algn="just"/>
            <a:r>
              <a:rPr lang="es-PE" sz="2400" dirty="0"/>
              <a:t>Generalmente este procedimiento se realiza en forma masiva.</a:t>
            </a:r>
          </a:p>
        </p:txBody>
      </p:sp>
    </p:spTree>
    <p:extLst>
      <p:ext uri="{BB962C8B-B14F-4D97-AF65-F5344CB8AC3E}">
        <p14:creationId xmlns:p14="http://schemas.microsoft.com/office/powerpoint/2010/main" val="1551201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1771" t="16338" r="59062" b="6634"/>
          <a:stretch/>
        </p:blipFill>
        <p:spPr>
          <a:xfrm>
            <a:off x="927100" y="3"/>
            <a:ext cx="10134600" cy="6846247"/>
          </a:xfrm>
          <a:prstGeom prst="rect">
            <a:avLst/>
          </a:prstGeom>
        </p:spPr>
      </p:pic>
    </p:spTree>
    <p:extLst>
      <p:ext uri="{BB962C8B-B14F-4D97-AF65-F5344CB8AC3E}">
        <p14:creationId xmlns:p14="http://schemas.microsoft.com/office/powerpoint/2010/main" val="2868347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1DF12EB-0CC7-4021-82A5-DF25835FEAAD}"/>
              </a:ext>
            </a:extLst>
          </p:cNvPr>
          <p:cNvSpPr txBox="1"/>
          <p:nvPr/>
        </p:nvSpPr>
        <p:spPr>
          <a:xfrm>
            <a:off x="1160747" y="312822"/>
            <a:ext cx="9621672" cy="6370975"/>
          </a:xfrm>
          <a:prstGeom prst="rect">
            <a:avLst/>
          </a:prstGeom>
          <a:noFill/>
        </p:spPr>
        <p:txBody>
          <a:bodyPr wrap="square" rtlCol="0">
            <a:spAutoFit/>
          </a:bodyPr>
          <a:lstStyle/>
          <a:p>
            <a:pPr algn="just"/>
            <a:r>
              <a:rPr lang="es-PE" sz="2400" b="1" dirty="0"/>
              <a:t>Caos particulares de Rectificación de área:</a:t>
            </a:r>
          </a:p>
          <a:p>
            <a:pPr algn="just"/>
            <a:endParaRPr lang="es-PE" sz="2400" b="1" dirty="0"/>
          </a:p>
          <a:p>
            <a:pPr algn="just"/>
            <a:r>
              <a:rPr lang="es-PE" sz="2400" b="1" dirty="0"/>
              <a:t>Rectificación de área por Error de Cálculo.</a:t>
            </a:r>
          </a:p>
          <a:p>
            <a:pPr algn="just"/>
            <a:r>
              <a:rPr lang="es-PE" sz="2400" b="1" dirty="0"/>
              <a:t>CXV PLENO </a:t>
            </a:r>
            <a:endParaRPr lang="es-PE" sz="2400" dirty="0"/>
          </a:p>
          <a:p>
            <a:pPr algn="just"/>
            <a:r>
              <a:rPr lang="es-PE" sz="2400" b="1" dirty="0"/>
              <a:t>Sesión ordinaria modalidad presencial realizada los días 12 y 13 de diciembre de 2013. </a:t>
            </a:r>
            <a:endParaRPr lang="es-PE" sz="2400" dirty="0"/>
          </a:p>
          <a:p>
            <a:pPr algn="just"/>
            <a:r>
              <a:rPr lang="es-PE" sz="2400" b="1" dirty="0"/>
              <a:t>Publicado en el diario oficial “El Peruano” el 07 de enero de 2014. </a:t>
            </a:r>
            <a:endParaRPr lang="es-PE" sz="2400" dirty="0"/>
          </a:p>
          <a:p>
            <a:pPr algn="just"/>
            <a:r>
              <a:rPr lang="es-PE" sz="2400" i="1" dirty="0"/>
              <a:t>“No procede la rectificación de área, con la sola presentación de plano visado por la municipalidad, en supuestos distintos al error de cálculo. </a:t>
            </a:r>
            <a:endParaRPr lang="es-PE" sz="2400" dirty="0"/>
          </a:p>
          <a:p>
            <a:pPr algn="just"/>
            <a:r>
              <a:rPr lang="es-PE" sz="2400" i="1" dirty="0"/>
              <a:t>También procede la rectificación por error de cálculo respecto de predios rurales, para lo cual se adjuntará la documentación a que se refiere el artículo 20 del Reglamento de Inscripciones del Registro de Predios. </a:t>
            </a:r>
            <a:endParaRPr lang="es-PE" sz="2400" dirty="0"/>
          </a:p>
          <a:p>
            <a:pPr algn="just"/>
            <a:r>
              <a:rPr lang="es-PE" sz="2400" i="1" dirty="0"/>
              <a:t>No procede la rectificación por error de cálculo si el área de catastro no puede determinar si los linderos, medidas perimétricas y ubicación espacial del predio han sufrido variación”. </a:t>
            </a:r>
            <a:endParaRPr lang="es-PE" sz="2400" dirty="0"/>
          </a:p>
          <a:p>
            <a:pPr algn="just"/>
            <a:r>
              <a:rPr lang="es-PE" sz="2400" dirty="0"/>
              <a:t>Criterio sustentando en la Resolución </a:t>
            </a:r>
            <a:r>
              <a:rPr lang="es-PE" sz="2400" dirty="0" err="1"/>
              <a:t>Nº</a:t>
            </a:r>
            <a:r>
              <a:rPr lang="es-PE" sz="2400" dirty="0"/>
              <a:t> 138-2009-SUNARP-TR-T del 16/04/2009. </a:t>
            </a:r>
          </a:p>
        </p:txBody>
      </p:sp>
    </p:spTree>
    <p:extLst>
      <p:ext uri="{BB962C8B-B14F-4D97-AF65-F5344CB8AC3E}">
        <p14:creationId xmlns:p14="http://schemas.microsoft.com/office/powerpoint/2010/main" val="3440779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735306-494E-42A7-BA3E-39D1F011E46E}"/>
              </a:ext>
            </a:extLst>
          </p:cNvPr>
          <p:cNvSpPr txBox="1"/>
          <p:nvPr/>
        </p:nvSpPr>
        <p:spPr>
          <a:xfrm>
            <a:off x="1160747" y="312822"/>
            <a:ext cx="9621672" cy="4524315"/>
          </a:xfrm>
          <a:prstGeom prst="rect">
            <a:avLst/>
          </a:prstGeom>
          <a:noFill/>
        </p:spPr>
        <p:txBody>
          <a:bodyPr wrap="square" rtlCol="0">
            <a:spAutoFit/>
          </a:bodyPr>
          <a:lstStyle/>
          <a:p>
            <a:pPr algn="just"/>
            <a:r>
              <a:rPr lang="es-PE" sz="2400" b="1" dirty="0"/>
              <a:t>Caos particulares de Rectificación de área:</a:t>
            </a:r>
          </a:p>
          <a:p>
            <a:pPr algn="just"/>
            <a:endParaRPr lang="es-PE" sz="2400" b="1" dirty="0"/>
          </a:p>
          <a:p>
            <a:pPr algn="just"/>
            <a:r>
              <a:rPr lang="es-PE" sz="2400" b="1" dirty="0"/>
              <a:t>Rectificación de área por Error de Cálculo.</a:t>
            </a:r>
          </a:p>
          <a:p>
            <a:pPr algn="just"/>
            <a:r>
              <a:rPr lang="es-PE" sz="2400" b="1" dirty="0"/>
              <a:t>CLXXIV PLENO </a:t>
            </a:r>
            <a:endParaRPr lang="es-PE" sz="2400" dirty="0"/>
          </a:p>
          <a:p>
            <a:pPr algn="just"/>
            <a:r>
              <a:rPr lang="es-PE" sz="2400" b="1" dirty="0"/>
              <a:t>llevado a cabo el 27/2/2017, continuada el 28/2/2017. </a:t>
            </a:r>
            <a:endParaRPr lang="es-PE" sz="2400" dirty="0"/>
          </a:p>
          <a:p>
            <a:pPr algn="just"/>
            <a:r>
              <a:rPr lang="es-PE" sz="2400" b="1" dirty="0"/>
              <a:t>Publicado en el diario oficial “El Peruano” el Viernes 30 de junio de 2017.</a:t>
            </a:r>
          </a:p>
          <a:p>
            <a:pPr algn="just"/>
            <a:r>
              <a:rPr lang="es-PE" sz="2400" b="1" dirty="0"/>
              <a:t> </a:t>
            </a:r>
            <a:endParaRPr lang="es-PE" sz="2400" dirty="0"/>
          </a:p>
          <a:p>
            <a:pPr algn="just"/>
            <a:r>
              <a:rPr lang="es-PE" sz="2400" dirty="0"/>
              <a:t>“Es procedente la rectificación de área por error de cálculo de predios urbanos y rurales, aun cuando el área de catastro no pueda determinar que los linderos, medidas perimétricas y ubicación espacial han sufrido variación alguna, por inexistencia de la información gráfica en los antecedentes registrales o por defectos de ella” </a:t>
            </a:r>
          </a:p>
        </p:txBody>
      </p:sp>
    </p:spTree>
    <p:extLst>
      <p:ext uri="{BB962C8B-B14F-4D97-AF65-F5344CB8AC3E}">
        <p14:creationId xmlns:p14="http://schemas.microsoft.com/office/powerpoint/2010/main" val="1021487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A93B741-0C43-46AB-B1C9-09FC9D9FBF43}"/>
              </a:ext>
            </a:extLst>
          </p:cNvPr>
          <p:cNvSpPr>
            <a:spLocks noGrp="1"/>
          </p:cNvSpPr>
          <p:nvPr>
            <p:ph type="title"/>
          </p:nvPr>
        </p:nvSpPr>
        <p:spPr>
          <a:xfrm>
            <a:off x="1017719" y="271819"/>
            <a:ext cx="9905999" cy="1905000"/>
          </a:xfrm>
        </p:spPr>
        <p:txBody>
          <a:bodyPr>
            <a:normAutofit/>
          </a:bodyPr>
          <a:lstStyle/>
          <a:p>
            <a:pPr algn="ctr"/>
            <a:r>
              <a:rPr lang="es-MX" b="1" cap="none" dirty="0"/>
              <a:t>Precisiones sobre la Superposición </a:t>
            </a:r>
            <a:br>
              <a:rPr lang="es-MX" b="1" cap="none" dirty="0"/>
            </a:br>
            <a:r>
              <a:rPr lang="es-MX" b="1" cap="none" dirty="0"/>
              <a:t>(en Subdivisión/Independización y rectificación de área)</a:t>
            </a:r>
            <a:endParaRPr lang="es-PE" b="1" cap="none" dirty="0"/>
          </a:p>
        </p:txBody>
      </p:sp>
      <p:sp>
        <p:nvSpPr>
          <p:cNvPr id="8" name="CuadroTexto 7">
            <a:extLst>
              <a:ext uri="{FF2B5EF4-FFF2-40B4-BE49-F238E27FC236}">
                <a16:creationId xmlns:a16="http://schemas.microsoft.com/office/drawing/2014/main" id="{A2273ADA-20DF-4FAE-A988-26EAD2CEC05D}"/>
              </a:ext>
            </a:extLst>
          </p:cNvPr>
          <p:cNvSpPr txBox="1"/>
          <p:nvPr/>
        </p:nvSpPr>
        <p:spPr>
          <a:xfrm>
            <a:off x="1159879" y="2388361"/>
            <a:ext cx="9621672" cy="2031325"/>
          </a:xfrm>
          <a:prstGeom prst="rect">
            <a:avLst/>
          </a:prstGeom>
          <a:noFill/>
        </p:spPr>
        <p:txBody>
          <a:bodyPr wrap="square" rtlCol="0">
            <a:spAutoFit/>
          </a:bodyPr>
          <a:lstStyle/>
          <a:p>
            <a:pPr algn="just"/>
            <a:r>
              <a:rPr lang="es-PE" dirty="0"/>
              <a:t>En subdivisión y consecuente independización, o en rectificación de área de predios, la Superposición advertida por el Área de Catastro será:</a:t>
            </a:r>
          </a:p>
          <a:p>
            <a:pPr marL="285744" indent="-285744" algn="just">
              <a:buFontTx/>
              <a:buChar char="-"/>
            </a:pPr>
            <a:r>
              <a:rPr lang="es-PE" dirty="0"/>
              <a:t>Superposición parcial o total preexistente, es decir no se genera con el polígono de la rogatoria, sino, que ya existía la superposición entre predios inscritos.</a:t>
            </a:r>
          </a:p>
          <a:p>
            <a:pPr marL="285744" indent="-285744" algn="just">
              <a:buFontTx/>
              <a:buChar char="-"/>
            </a:pPr>
            <a:endParaRPr lang="es-PE" dirty="0"/>
          </a:p>
          <a:p>
            <a:pPr marL="285744" indent="-285744" algn="just">
              <a:buFontTx/>
              <a:buChar char="-"/>
            </a:pPr>
            <a:r>
              <a:rPr lang="es-PE" dirty="0"/>
              <a:t>Superposición parcial o total, es decir se genera con el polígono de la rogatoria, lo cual indica que existe diferencia de forma, respecto a su antecedente registral.</a:t>
            </a:r>
          </a:p>
        </p:txBody>
      </p:sp>
    </p:spTree>
    <p:extLst>
      <p:ext uri="{BB962C8B-B14F-4D97-AF65-F5344CB8AC3E}">
        <p14:creationId xmlns:p14="http://schemas.microsoft.com/office/powerpoint/2010/main" val="1383933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a:extLst>
              <a:ext uri="{FF2B5EF4-FFF2-40B4-BE49-F238E27FC236}">
                <a16:creationId xmlns:a16="http://schemas.microsoft.com/office/drawing/2014/main" id="{2C449AC1-E46A-41E4-BF91-4036D9680160}"/>
              </a:ext>
            </a:extLst>
          </p:cNvPr>
          <p:cNvGraphicFramePr>
            <a:graphicFrameLocks noChangeAspect="1"/>
          </p:cNvGraphicFramePr>
          <p:nvPr>
            <p:extLst>
              <p:ext uri="{D42A27DB-BD31-4B8C-83A1-F6EECF244321}">
                <p14:modId xmlns:p14="http://schemas.microsoft.com/office/powerpoint/2010/main" val="507404145"/>
              </p:ext>
            </p:extLst>
          </p:nvPr>
        </p:nvGraphicFramePr>
        <p:xfrm>
          <a:off x="1483938" y="0"/>
          <a:ext cx="9697247" cy="6858000"/>
        </p:xfrm>
        <a:graphic>
          <a:graphicData uri="http://schemas.openxmlformats.org/presentationml/2006/ole">
            <mc:AlternateContent xmlns:mc="http://schemas.openxmlformats.org/markup-compatibility/2006">
              <mc:Choice xmlns:v="urn:schemas-microsoft-com:vml" Requires="v">
                <p:oleObj spid="_x0000_s1096" name="Acrobat Document" r:id="rId3" imgW="16040025" imgH="11344245" progId="AcroExch.Document.DC">
                  <p:embed/>
                </p:oleObj>
              </mc:Choice>
              <mc:Fallback>
                <p:oleObj name="Acrobat Document" r:id="rId3" imgW="16040025" imgH="11344245" progId="AcroExch.Document.DC">
                  <p:embed/>
                  <p:pic>
                    <p:nvPicPr>
                      <p:cNvPr id="0" name=""/>
                      <p:cNvPicPr/>
                      <p:nvPr/>
                    </p:nvPicPr>
                    <p:blipFill>
                      <a:blip r:embed="rId4"/>
                      <a:stretch>
                        <a:fillRect/>
                      </a:stretch>
                    </p:blipFill>
                    <p:spPr>
                      <a:xfrm>
                        <a:off x="1483938" y="0"/>
                        <a:ext cx="9697247" cy="6858000"/>
                      </a:xfrm>
                      <a:prstGeom prst="rect">
                        <a:avLst/>
                      </a:prstGeom>
                    </p:spPr>
                  </p:pic>
                </p:oleObj>
              </mc:Fallback>
            </mc:AlternateContent>
          </a:graphicData>
        </a:graphic>
      </p:graphicFrame>
    </p:spTree>
    <p:extLst>
      <p:ext uri="{BB962C8B-B14F-4D97-AF65-F5344CB8AC3E}">
        <p14:creationId xmlns:p14="http://schemas.microsoft.com/office/powerpoint/2010/main" val="2851534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0C6D15FA-EAE0-4451-B2C8-BE730771385F}"/>
              </a:ext>
            </a:extLst>
          </p:cNvPr>
          <p:cNvSpPr>
            <a:spLocks noGrp="1"/>
          </p:cNvSpPr>
          <p:nvPr>
            <p:ph type="title"/>
          </p:nvPr>
        </p:nvSpPr>
        <p:spPr>
          <a:xfrm>
            <a:off x="-580571" y="0"/>
            <a:ext cx="5350233" cy="1905000"/>
          </a:xfrm>
        </p:spPr>
        <p:txBody>
          <a:bodyPr>
            <a:normAutofit/>
          </a:bodyPr>
          <a:lstStyle/>
          <a:p>
            <a:r>
              <a:rPr lang="es-MX" b="1" cap="none" dirty="0">
                <a:solidFill>
                  <a:schemeClr val="tx1">
                    <a:lumMod val="75000"/>
                    <a:lumOff val="25000"/>
                  </a:schemeClr>
                </a:solidFill>
              </a:rPr>
              <a:t>Tolerancias</a:t>
            </a:r>
            <a:endParaRPr lang="es-PE" b="1" cap="none" dirty="0">
              <a:solidFill>
                <a:schemeClr val="tx1">
                  <a:lumMod val="75000"/>
                  <a:lumOff val="25000"/>
                </a:schemeClr>
              </a:solidFill>
            </a:endParaRPr>
          </a:p>
        </p:txBody>
      </p:sp>
      <p:sp>
        <p:nvSpPr>
          <p:cNvPr id="3" name="Marcador de contenido 2"/>
          <p:cNvSpPr>
            <a:spLocks noGrp="1"/>
          </p:cNvSpPr>
          <p:nvPr>
            <p:ph idx="1"/>
          </p:nvPr>
        </p:nvSpPr>
        <p:spPr>
          <a:xfrm>
            <a:off x="177803" y="1349829"/>
            <a:ext cx="8229600" cy="3768878"/>
          </a:xfrm>
        </p:spPr>
        <p:txBody>
          <a:bodyPr/>
          <a:lstStyle/>
          <a:p>
            <a:pPr marL="0" indent="0">
              <a:buNone/>
            </a:pPr>
            <a:endParaRPr lang="es-MX" b="1" dirty="0">
              <a:solidFill>
                <a:schemeClr val="tx1">
                  <a:lumMod val="75000"/>
                  <a:lumOff val="25000"/>
                </a:schemeClr>
              </a:solidFill>
            </a:endParaRPr>
          </a:p>
          <a:p>
            <a:endParaRPr lang="es-MX" b="1" dirty="0">
              <a:solidFill>
                <a:schemeClr val="tx1">
                  <a:lumMod val="75000"/>
                  <a:lumOff val="25000"/>
                </a:schemeClr>
              </a:solidFill>
            </a:endParaRPr>
          </a:p>
          <a:p>
            <a:r>
              <a:rPr lang="es-MX" b="1" dirty="0">
                <a:solidFill>
                  <a:schemeClr val="tx1">
                    <a:lumMod val="75000"/>
                    <a:lumOff val="25000"/>
                  </a:schemeClr>
                </a:solidFill>
              </a:rPr>
              <a:t>Base Legal:</a:t>
            </a:r>
          </a:p>
          <a:p>
            <a:pPr lvl="1"/>
            <a:r>
              <a:rPr lang="es-MX" sz="1600" b="1" dirty="0">
                <a:solidFill>
                  <a:schemeClr val="tx1">
                    <a:lumMod val="75000"/>
                    <a:lumOff val="25000"/>
                  </a:schemeClr>
                </a:solidFill>
              </a:rPr>
              <a:t>Directiva N° 01-2008-SNCP/CNC.</a:t>
            </a:r>
          </a:p>
        </p:txBody>
      </p:sp>
      <p:pic>
        <p:nvPicPr>
          <p:cNvPr id="10" name="Imagen 9"/>
          <p:cNvPicPr>
            <a:picLocks noChangeAspect="1"/>
          </p:cNvPicPr>
          <p:nvPr/>
        </p:nvPicPr>
        <p:blipFill rotWithShape="1">
          <a:blip r:embed="rId2"/>
          <a:srcRect l="16138" t="14300" r="49212" b="20600"/>
          <a:stretch/>
        </p:blipFill>
        <p:spPr>
          <a:xfrm>
            <a:off x="5236032" y="190564"/>
            <a:ext cx="6128654" cy="6476871"/>
          </a:xfrm>
          <a:prstGeom prst="rect">
            <a:avLst/>
          </a:prstGeom>
        </p:spPr>
      </p:pic>
    </p:spTree>
    <p:extLst>
      <p:ext uri="{BB962C8B-B14F-4D97-AF65-F5344CB8AC3E}">
        <p14:creationId xmlns:p14="http://schemas.microsoft.com/office/powerpoint/2010/main" val="260648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135563" y="266703"/>
            <a:ext cx="7478340" cy="5898604"/>
            <a:chOff x="2135560" y="980728"/>
            <a:chExt cx="6451511" cy="5184576"/>
          </a:xfrm>
        </p:grpSpPr>
        <p:pic>
          <p:nvPicPr>
            <p:cNvPr id="6" name="Imagen 5"/>
            <p:cNvPicPr>
              <a:picLocks noChangeAspect="1"/>
            </p:cNvPicPr>
            <p:nvPr/>
          </p:nvPicPr>
          <p:blipFill rotWithShape="1">
            <a:blip r:embed="rId3"/>
            <a:srcRect l="52756" t="21301" r="12594" b="61899"/>
            <a:stretch/>
          </p:blipFill>
          <p:spPr>
            <a:xfrm>
              <a:off x="2151584" y="2708920"/>
              <a:ext cx="6336704" cy="1728192"/>
            </a:xfrm>
            <a:prstGeom prst="rect">
              <a:avLst/>
            </a:prstGeom>
          </p:spPr>
        </p:pic>
        <p:pic>
          <p:nvPicPr>
            <p:cNvPr id="10" name="Imagen 9"/>
            <p:cNvPicPr>
              <a:picLocks noChangeAspect="1"/>
            </p:cNvPicPr>
            <p:nvPr/>
          </p:nvPicPr>
          <p:blipFill rotWithShape="1">
            <a:blip r:embed="rId4"/>
            <a:srcRect l="16931" t="60899" r="49207" b="23701"/>
            <a:stretch/>
          </p:blipFill>
          <p:spPr>
            <a:xfrm>
              <a:off x="2135560" y="980728"/>
              <a:ext cx="6192688" cy="1584176"/>
            </a:xfrm>
            <a:prstGeom prst="rect">
              <a:avLst/>
            </a:prstGeom>
          </p:spPr>
        </p:pic>
        <p:pic>
          <p:nvPicPr>
            <p:cNvPr id="11" name="Imagen 10"/>
            <p:cNvPicPr>
              <a:picLocks noChangeAspect="1"/>
            </p:cNvPicPr>
            <p:nvPr/>
          </p:nvPicPr>
          <p:blipFill rotWithShape="1">
            <a:blip r:embed="rId5"/>
            <a:srcRect l="52368" t="21000" r="12589" b="65000"/>
            <a:stretch/>
          </p:blipFill>
          <p:spPr>
            <a:xfrm>
              <a:off x="2178359" y="4725144"/>
              <a:ext cx="6408712" cy="1440160"/>
            </a:xfrm>
            <a:prstGeom prst="rect">
              <a:avLst/>
            </a:prstGeom>
          </p:spPr>
        </p:pic>
        <p:sp>
          <p:nvSpPr>
            <p:cNvPr id="5" name="Rectángulo 4"/>
            <p:cNvSpPr/>
            <p:nvPr/>
          </p:nvSpPr>
          <p:spPr>
            <a:xfrm>
              <a:off x="2135560" y="2673358"/>
              <a:ext cx="6192688" cy="1763754"/>
            </a:xfrm>
            <a:prstGeom prst="rect">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PE"/>
            </a:p>
          </p:txBody>
        </p:sp>
      </p:grpSp>
    </p:spTree>
    <p:extLst>
      <p:ext uri="{BB962C8B-B14F-4D97-AF65-F5344CB8AC3E}">
        <p14:creationId xmlns:p14="http://schemas.microsoft.com/office/powerpoint/2010/main" val="1610364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757" t="16667" r="12988" b="13600"/>
          <a:stretch/>
        </p:blipFill>
        <p:spPr>
          <a:xfrm>
            <a:off x="5027925" y="275633"/>
            <a:ext cx="5182875" cy="5934671"/>
          </a:xfrm>
          <a:prstGeom prst="rect">
            <a:avLst/>
          </a:prstGeom>
        </p:spPr>
      </p:pic>
      <p:pic>
        <p:nvPicPr>
          <p:cNvPr id="5" name="Imagen 4"/>
          <p:cNvPicPr>
            <a:picLocks noChangeAspect="1"/>
          </p:cNvPicPr>
          <p:nvPr/>
        </p:nvPicPr>
        <p:blipFill rotWithShape="1">
          <a:blip r:embed="rId3"/>
          <a:srcRect l="50624" t="24658" r="13284" b="27601"/>
          <a:stretch/>
        </p:blipFill>
        <p:spPr>
          <a:xfrm>
            <a:off x="247694" y="349873"/>
            <a:ext cx="4394511" cy="3269631"/>
          </a:xfrm>
          <a:prstGeom prst="rect">
            <a:avLst/>
          </a:prstGeom>
        </p:spPr>
      </p:pic>
    </p:spTree>
    <p:extLst>
      <p:ext uri="{BB962C8B-B14F-4D97-AF65-F5344CB8AC3E}">
        <p14:creationId xmlns:p14="http://schemas.microsoft.com/office/powerpoint/2010/main" val="140631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4306728" y="109520"/>
            <a:ext cx="7420815" cy="6748479"/>
            <a:chOff x="2913352" y="1009404"/>
            <a:chExt cx="6062969" cy="5587948"/>
          </a:xfrm>
        </p:grpSpPr>
        <p:pic>
          <p:nvPicPr>
            <p:cNvPr id="4" name="Imagen 3"/>
            <p:cNvPicPr>
              <a:picLocks noChangeAspect="1"/>
            </p:cNvPicPr>
            <p:nvPr/>
          </p:nvPicPr>
          <p:blipFill rotWithShape="1">
            <a:blip r:embed="rId2"/>
            <a:srcRect l="23620" t="8000" r="22508" b="9282"/>
            <a:stretch/>
          </p:blipFill>
          <p:spPr>
            <a:xfrm>
              <a:off x="2913352" y="1009404"/>
              <a:ext cx="6062969" cy="5236342"/>
            </a:xfrm>
            <a:prstGeom prst="rect">
              <a:avLst/>
            </a:prstGeom>
          </p:spPr>
        </p:pic>
        <p:cxnSp>
          <p:nvCxnSpPr>
            <p:cNvPr id="7" name="Conector recto 6"/>
            <p:cNvCxnSpPr/>
            <p:nvPr/>
          </p:nvCxnSpPr>
          <p:spPr>
            <a:xfrm>
              <a:off x="5904454" y="4805586"/>
              <a:ext cx="29278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3503712" y="4978177"/>
              <a:ext cx="53285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3503712" y="5165626"/>
              <a:ext cx="53285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3503712" y="5347742"/>
              <a:ext cx="53285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3503712" y="5525666"/>
              <a:ext cx="7920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rotWithShape="1">
            <a:blip r:embed="rId3"/>
            <a:srcRect l="27500" t="66952" r="23226" b="26200"/>
            <a:stretch/>
          </p:blipFill>
          <p:spPr>
            <a:xfrm>
              <a:off x="3319661" y="6169546"/>
              <a:ext cx="5512643" cy="427806"/>
            </a:xfrm>
            <a:prstGeom prst="rect">
              <a:avLst/>
            </a:prstGeom>
          </p:spPr>
        </p:pic>
      </p:grpSp>
      <p:sp>
        <p:nvSpPr>
          <p:cNvPr id="13" name="Rectángulo 12"/>
          <p:cNvSpPr/>
          <p:nvPr/>
        </p:nvSpPr>
        <p:spPr>
          <a:xfrm>
            <a:off x="-295931" y="1981924"/>
            <a:ext cx="4416978" cy="400110"/>
          </a:xfrm>
          <a:prstGeom prst="rect">
            <a:avLst/>
          </a:prstGeom>
        </p:spPr>
        <p:txBody>
          <a:bodyPr wrap="none">
            <a:spAutoFit/>
          </a:bodyPr>
          <a:lstStyle/>
          <a:p>
            <a:pPr lvl="1"/>
            <a:r>
              <a:rPr lang="es-MX" sz="2000" b="1" dirty="0"/>
              <a:t>Resolución N° 02-2010-SNCP/CNC.</a:t>
            </a:r>
          </a:p>
        </p:txBody>
      </p:sp>
    </p:spTree>
    <p:extLst>
      <p:ext uri="{BB962C8B-B14F-4D97-AF65-F5344CB8AC3E}">
        <p14:creationId xmlns:p14="http://schemas.microsoft.com/office/powerpoint/2010/main" val="284108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50891D0-837B-4360-AB85-54FEF7B2EB4D}"/>
              </a:ext>
            </a:extLst>
          </p:cNvPr>
          <p:cNvSpPr>
            <a:spLocks noGrp="1"/>
          </p:cNvSpPr>
          <p:nvPr>
            <p:ph type="title"/>
          </p:nvPr>
        </p:nvSpPr>
        <p:spPr>
          <a:xfrm>
            <a:off x="954219" y="119419"/>
            <a:ext cx="9905999" cy="1905000"/>
          </a:xfrm>
        </p:spPr>
        <p:txBody>
          <a:bodyPr>
            <a:normAutofit/>
          </a:bodyPr>
          <a:lstStyle/>
          <a:p>
            <a:r>
              <a:rPr lang="es-MX" b="1" cap="none" dirty="0"/>
              <a:t>Observaciones técnicas frecuentes</a:t>
            </a:r>
            <a:endParaRPr lang="es-PE" b="1" cap="none" dirty="0"/>
          </a:p>
        </p:txBody>
      </p:sp>
      <p:sp>
        <p:nvSpPr>
          <p:cNvPr id="3" name="CuadroTexto 2">
            <a:extLst>
              <a:ext uri="{FF2B5EF4-FFF2-40B4-BE49-F238E27FC236}">
                <a16:creationId xmlns:a16="http://schemas.microsoft.com/office/drawing/2014/main" id="{C1DF12EB-0CC7-4021-82A5-DF25835FEAAD}"/>
              </a:ext>
            </a:extLst>
          </p:cNvPr>
          <p:cNvSpPr txBox="1"/>
          <p:nvPr/>
        </p:nvSpPr>
        <p:spPr>
          <a:xfrm>
            <a:off x="1096379" y="1613660"/>
            <a:ext cx="9621672" cy="4801314"/>
          </a:xfrm>
          <a:prstGeom prst="rect">
            <a:avLst/>
          </a:prstGeom>
          <a:noFill/>
        </p:spPr>
        <p:txBody>
          <a:bodyPr wrap="square" rtlCol="0">
            <a:spAutoFit/>
          </a:bodyPr>
          <a:lstStyle/>
          <a:p>
            <a:pPr algn="just"/>
            <a:r>
              <a:rPr lang="es-PE" b="1" dirty="0"/>
              <a:t>Independización:</a:t>
            </a:r>
          </a:p>
          <a:p>
            <a:pPr algn="just"/>
            <a:r>
              <a:rPr lang="es-PE" b="1" dirty="0"/>
              <a:t>Urbano</a:t>
            </a:r>
          </a:p>
          <a:p>
            <a:pPr marL="285744" indent="-285744" algn="just">
              <a:buFont typeface="Arial" panose="020B0604020202020204" pitchFamily="34" charset="0"/>
              <a:buChar char="•"/>
            </a:pPr>
            <a:r>
              <a:rPr lang="es-PE" dirty="0"/>
              <a:t>No se adjunta certificado catastral o negativo de catastro emitido por la entidad correspondiente.</a:t>
            </a:r>
          </a:p>
          <a:p>
            <a:pPr marL="285744" indent="-285744" algn="just">
              <a:buFont typeface="Arial" panose="020B0604020202020204" pitchFamily="34" charset="0"/>
              <a:buChar char="•"/>
            </a:pPr>
            <a:r>
              <a:rPr lang="es-PE" dirty="0"/>
              <a:t>No concuerdan las medidas perimétricas indicadas en la memoria descriptiva, respecto del plano presentado.</a:t>
            </a:r>
          </a:p>
          <a:p>
            <a:pPr marL="285744" indent="-285744" algn="just">
              <a:buFont typeface="Arial" panose="020B0604020202020204" pitchFamily="34" charset="0"/>
              <a:buChar char="•"/>
            </a:pPr>
            <a:r>
              <a:rPr lang="es-PE" dirty="0"/>
              <a:t>Los planos no guardan conformidad con la directiva N° 03-2014-SUNARP-SN.</a:t>
            </a:r>
          </a:p>
          <a:p>
            <a:pPr algn="just"/>
            <a:r>
              <a:rPr lang="es-PE" b="1" dirty="0"/>
              <a:t>Independización de predio urbano por regularización de Edificaciones </a:t>
            </a:r>
          </a:p>
          <a:p>
            <a:pPr marL="285744" indent="-285744" algn="just">
              <a:buFont typeface="Arial" panose="020B0604020202020204" pitchFamily="34" charset="0"/>
              <a:buChar char="•"/>
            </a:pPr>
            <a:r>
              <a:rPr lang="es-PE" dirty="0"/>
              <a:t>No se identifica correctamente las fracciones resultantes.</a:t>
            </a:r>
          </a:p>
          <a:p>
            <a:pPr algn="just"/>
            <a:r>
              <a:rPr lang="es-MX" b="1" dirty="0"/>
              <a:t>Independización de unidades inmobiliarias sujetas a los regímenes</a:t>
            </a:r>
          </a:p>
          <a:p>
            <a:pPr algn="just"/>
            <a:r>
              <a:rPr lang="es-MX" b="1" dirty="0"/>
              <a:t>establecidos en la Ley N° 27157</a:t>
            </a:r>
          </a:p>
          <a:p>
            <a:pPr marL="285744" indent="-285744" algn="just">
              <a:buFont typeface="Arial" panose="020B0604020202020204" pitchFamily="34" charset="0"/>
              <a:buChar char="•"/>
            </a:pPr>
            <a:r>
              <a:rPr lang="es-PE" dirty="0"/>
              <a:t>No se identifica correctamente las áreas de propiedad exclusiva y común resultantes.</a:t>
            </a:r>
          </a:p>
          <a:p>
            <a:pPr algn="just"/>
            <a:r>
              <a:rPr lang="es-PE" b="1" dirty="0"/>
              <a:t>Rural</a:t>
            </a:r>
          </a:p>
          <a:p>
            <a:pPr algn="just"/>
            <a:r>
              <a:rPr lang="es-PE" b="1" dirty="0"/>
              <a:t>Independización o desmembración de predio rural en zona no catastrada</a:t>
            </a:r>
          </a:p>
          <a:p>
            <a:pPr marL="285744" indent="-285744" algn="just">
              <a:buFont typeface="Arial" panose="020B0604020202020204" pitchFamily="34" charset="0"/>
              <a:buChar char="•"/>
            </a:pPr>
            <a:r>
              <a:rPr lang="es-PE" dirty="0"/>
              <a:t>No se adjunta negativo de catastro emitido por la entidad correspondiente.</a:t>
            </a:r>
          </a:p>
          <a:p>
            <a:pPr marL="285744" indent="-285744" algn="just">
              <a:buFont typeface="Arial" panose="020B0604020202020204" pitchFamily="34" charset="0"/>
              <a:buChar char="•"/>
            </a:pPr>
            <a:r>
              <a:rPr lang="es-PE" dirty="0"/>
              <a:t>No concuerdan las medidas perimétricas indicadas en la memoria descriptiva, respecto del plano presentado.</a:t>
            </a:r>
          </a:p>
          <a:p>
            <a:pPr marL="285744" indent="-285744" algn="just">
              <a:buFont typeface="Arial" panose="020B0604020202020204" pitchFamily="34" charset="0"/>
              <a:buChar char="•"/>
            </a:pPr>
            <a:endParaRPr lang="es-PE" dirty="0"/>
          </a:p>
        </p:txBody>
      </p:sp>
    </p:spTree>
    <p:extLst>
      <p:ext uri="{BB962C8B-B14F-4D97-AF65-F5344CB8AC3E}">
        <p14:creationId xmlns:p14="http://schemas.microsoft.com/office/powerpoint/2010/main" val="3846847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1DF12EB-0CC7-4021-82A5-DF25835FEAAD}"/>
              </a:ext>
            </a:extLst>
          </p:cNvPr>
          <p:cNvSpPr txBox="1"/>
          <p:nvPr/>
        </p:nvSpPr>
        <p:spPr>
          <a:xfrm>
            <a:off x="1032879" y="521458"/>
            <a:ext cx="9621672" cy="3693319"/>
          </a:xfrm>
          <a:prstGeom prst="rect">
            <a:avLst/>
          </a:prstGeom>
          <a:noFill/>
        </p:spPr>
        <p:txBody>
          <a:bodyPr wrap="square" rtlCol="0">
            <a:spAutoFit/>
          </a:bodyPr>
          <a:lstStyle/>
          <a:p>
            <a:pPr algn="just"/>
            <a:r>
              <a:rPr lang="es-PE" b="1" dirty="0"/>
              <a:t>Rectificación de área:</a:t>
            </a:r>
          </a:p>
          <a:p>
            <a:pPr algn="just"/>
            <a:r>
              <a:rPr lang="es-PE" b="1" dirty="0"/>
              <a:t>Urbano</a:t>
            </a:r>
          </a:p>
          <a:p>
            <a:pPr marL="285744" indent="-285744" algn="just">
              <a:buFont typeface="Arial" panose="020B0604020202020204" pitchFamily="34" charset="0"/>
              <a:buChar char="•"/>
            </a:pPr>
            <a:r>
              <a:rPr lang="es-PE" dirty="0"/>
              <a:t>No concuerdan las medidas perimétricas indicadas en la memoria descriptiva, respecto del plano presentado.</a:t>
            </a:r>
          </a:p>
          <a:p>
            <a:pPr marL="285744" indent="-285744" algn="just">
              <a:buFont typeface="Arial" panose="020B0604020202020204" pitchFamily="34" charset="0"/>
              <a:buChar char="•"/>
            </a:pPr>
            <a:r>
              <a:rPr lang="es-PE" dirty="0"/>
              <a:t>Los planos no guardan conformidad con la directiva N° 03-2014-SUNARP-SN.</a:t>
            </a:r>
          </a:p>
          <a:p>
            <a:pPr algn="just"/>
            <a:r>
              <a:rPr lang="es-PE" b="1" dirty="0"/>
              <a:t>Rectificación Unilateral</a:t>
            </a:r>
          </a:p>
          <a:p>
            <a:pPr marL="342891" indent="-342891" algn="just">
              <a:buFont typeface="Arial" panose="020B0604020202020204" pitchFamily="34" charset="0"/>
              <a:buChar char="•"/>
            </a:pPr>
            <a:r>
              <a:rPr lang="es-PE" dirty="0"/>
              <a:t>El polígono no se emplaza completamente dentro del predio inscrito.</a:t>
            </a:r>
          </a:p>
          <a:p>
            <a:pPr algn="just"/>
            <a:r>
              <a:rPr lang="es-PE" b="1" dirty="0"/>
              <a:t>Rectificación por error de cálculo</a:t>
            </a:r>
          </a:p>
          <a:p>
            <a:pPr marL="342891" indent="-342891" algn="just">
              <a:buFont typeface="Arial" panose="020B0604020202020204" pitchFamily="34" charset="0"/>
              <a:buChar char="•"/>
            </a:pPr>
            <a:r>
              <a:rPr lang="es-PE" dirty="0"/>
              <a:t>No concuerdan las colindancias ni medidas perimétricas consignadas en el plano y memoria, respecto a su antecedente registral.</a:t>
            </a:r>
          </a:p>
          <a:p>
            <a:pPr algn="just"/>
            <a:endParaRPr lang="es-PE" b="1" dirty="0"/>
          </a:p>
          <a:p>
            <a:pPr marL="285744" indent="-285744" algn="just">
              <a:buFont typeface="Arial" panose="020B0604020202020204" pitchFamily="34" charset="0"/>
              <a:buChar char="•"/>
            </a:pPr>
            <a:endParaRPr lang="es-PE" dirty="0"/>
          </a:p>
          <a:p>
            <a:pPr marL="285744" indent="-285744" algn="just">
              <a:buFont typeface="Arial" panose="020B0604020202020204" pitchFamily="34" charset="0"/>
              <a:buChar char="•"/>
            </a:pPr>
            <a:endParaRPr lang="es-PE" dirty="0"/>
          </a:p>
        </p:txBody>
      </p:sp>
    </p:spTree>
    <p:extLst>
      <p:ext uri="{BB962C8B-B14F-4D97-AF65-F5344CB8AC3E}">
        <p14:creationId xmlns:p14="http://schemas.microsoft.com/office/powerpoint/2010/main" val="4270450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A93B741-0C43-46AB-B1C9-09FC9D9FBF43}"/>
              </a:ext>
            </a:extLst>
          </p:cNvPr>
          <p:cNvSpPr>
            <a:spLocks noGrp="1"/>
          </p:cNvSpPr>
          <p:nvPr>
            <p:ph type="title"/>
          </p:nvPr>
        </p:nvSpPr>
        <p:spPr>
          <a:xfrm>
            <a:off x="1017719" y="271819"/>
            <a:ext cx="9905999" cy="1905000"/>
          </a:xfrm>
        </p:spPr>
        <p:txBody>
          <a:bodyPr>
            <a:normAutofit/>
          </a:bodyPr>
          <a:lstStyle/>
          <a:p>
            <a:pPr algn="ctr"/>
            <a:r>
              <a:rPr lang="es-MX" b="1" cap="none" dirty="0"/>
              <a:t>Resoluciones del Tribunal Registral</a:t>
            </a:r>
            <a:endParaRPr lang="es-PE" b="1" cap="none" dirty="0"/>
          </a:p>
        </p:txBody>
      </p:sp>
    </p:spTree>
    <p:extLst>
      <p:ext uri="{BB962C8B-B14F-4D97-AF65-F5344CB8AC3E}">
        <p14:creationId xmlns:p14="http://schemas.microsoft.com/office/powerpoint/2010/main" val="421893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A93B741-0C43-46AB-B1C9-09FC9D9FBF43}"/>
              </a:ext>
            </a:extLst>
          </p:cNvPr>
          <p:cNvSpPr>
            <a:spLocks noGrp="1"/>
          </p:cNvSpPr>
          <p:nvPr>
            <p:ph type="title"/>
          </p:nvPr>
        </p:nvSpPr>
        <p:spPr>
          <a:xfrm>
            <a:off x="1017719" y="271819"/>
            <a:ext cx="9905999" cy="1905000"/>
          </a:xfrm>
        </p:spPr>
        <p:txBody>
          <a:bodyPr>
            <a:normAutofit/>
          </a:bodyPr>
          <a:lstStyle/>
          <a:p>
            <a:pPr algn="ctr"/>
            <a:r>
              <a:rPr lang="es-PE" b="1" cap="none" dirty="0"/>
              <a:t>Gracias…</a:t>
            </a:r>
          </a:p>
        </p:txBody>
      </p:sp>
    </p:spTree>
    <p:extLst>
      <p:ext uri="{BB962C8B-B14F-4D97-AF65-F5344CB8AC3E}">
        <p14:creationId xmlns:p14="http://schemas.microsoft.com/office/powerpoint/2010/main" val="3124605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28CE163-85A5-43F0-97A3-0B69A94B66B1}"/>
              </a:ext>
            </a:extLst>
          </p:cNvPr>
          <p:cNvSpPr txBox="1"/>
          <p:nvPr/>
        </p:nvSpPr>
        <p:spPr>
          <a:xfrm>
            <a:off x="1160747" y="559558"/>
            <a:ext cx="9621672" cy="3785652"/>
          </a:xfrm>
          <a:prstGeom prst="rect">
            <a:avLst/>
          </a:prstGeom>
          <a:noFill/>
        </p:spPr>
        <p:txBody>
          <a:bodyPr wrap="square" rtlCol="0">
            <a:spAutoFit/>
          </a:bodyPr>
          <a:lstStyle/>
          <a:p>
            <a:pPr algn="just"/>
            <a:r>
              <a:rPr lang="es-MX" sz="2400" dirty="0"/>
              <a:t>La independización y/o desmembración se puede dar en ámbitos urbanos y rurales, cada cual con su respectiva formalidad técnica. La independización se dará en los siguientes casos:</a:t>
            </a:r>
          </a:p>
          <a:p>
            <a:pPr algn="just"/>
            <a:endParaRPr lang="es-MX" sz="2400" dirty="0"/>
          </a:p>
          <a:p>
            <a:pPr marL="342891" indent="-342891" algn="just">
              <a:buFont typeface="Arial" panose="020B0604020202020204" pitchFamily="34" charset="0"/>
              <a:buChar char="•"/>
            </a:pPr>
            <a:r>
              <a:rPr lang="es-PE" sz="2400" dirty="0"/>
              <a:t>Independización de Habilitaciones urbanas o parcelaciones.</a:t>
            </a:r>
          </a:p>
          <a:p>
            <a:pPr marL="342891" indent="-342891" algn="just">
              <a:buFont typeface="Arial" panose="020B0604020202020204" pitchFamily="34" charset="0"/>
              <a:buChar char="•"/>
            </a:pPr>
            <a:r>
              <a:rPr lang="es-PE" sz="2400" dirty="0"/>
              <a:t>Independización producto de subdivisión municipal o ente generador de catastro (DRAC).</a:t>
            </a:r>
          </a:p>
          <a:p>
            <a:pPr marL="342891" indent="-342891" algn="just">
              <a:buFont typeface="Arial" panose="020B0604020202020204" pitchFamily="34" charset="0"/>
              <a:buChar char="•"/>
            </a:pPr>
            <a:r>
              <a:rPr lang="es-PE" sz="2400" dirty="0"/>
              <a:t>Independización producto de regularización de fábrica (existencia de propiedad exclusiva y común).</a:t>
            </a:r>
          </a:p>
          <a:p>
            <a:pPr marL="342891" indent="-342891" algn="just">
              <a:buFont typeface="Arial" panose="020B0604020202020204" pitchFamily="34" charset="0"/>
              <a:buChar char="•"/>
            </a:pPr>
            <a:r>
              <a:rPr lang="es-PE" sz="2400" dirty="0"/>
              <a:t>¿Otros?…</a:t>
            </a:r>
          </a:p>
        </p:txBody>
      </p:sp>
    </p:spTree>
    <p:extLst>
      <p:ext uri="{BB962C8B-B14F-4D97-AF65-F5344CB8AC3E}">
        <p14:creationId xmlns:p14="http://schemas.microsoft.com/office/powerpoint/2010/main" val="1263878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0E5BAB4-3A3A-46D2-A5FE-BEA42FC33D3A}"/>
              </a:ext>
            </a:extLst>
          </p:cNvPr>
          <p:cNvSpPr txBox="1"/>
          <p:nvPr/>
        </p:nvSpPr>
        <p:spPr>
          <a:xfrm>
            <a:off x="1160747" y="559558"/>
            <a:ext cx="9621672" cy="6001643"/>
          </a:xfrm>
          <a:prstGeom prst="rect">
            <a:avLst/>
          </a:prstGeom>
          <a:noFill/>
        </p:spPr>
        <p:txBody>
          <a:bodyPr wrap="square" rtlCol="0">
            <a:spAutoFit/>
          </a:bodyPr>
          <a:lstStyle/>
          <a:p>
            <a:pPr algn="just"/>
            <a:r>
              <a:rPr lang="es-MX" sz="4000" b="1" dirty="0"/>
              <a:t>Independización</a:t>
            </a:r>
          </a:p>
          <a:p>
            <a:pPr algn="just"/>
            <a:endParaRPr lang="es-MX" sz="3200" dirty="0"/>
          </a:p>
          <a:p>
            <a:pPr algn="just"/>
            <a:r>
              <a:rPr lang="es-PE" sz="2400" b="1" dirty="0"/>
              <a:t>Artículo 59.- Requisitos de la Independización </a:t>
            </a:r>
            <a:r>
              <a:rPr lang="es-PE" sz="2400" dirty="0"/>
              <a:t>Todo titulo que da mérito a la independización debe contener el </a:t>
            </a:r>
            <a:r>
              <a:rPr lang="es-PE" sz="2400" b="1" dirty="0"/>
              <a:t>área de cada uno de los predios </a:t>
            </a:r>
            <a:r>
              <a:rPr lang="es-PE" sz="2400" dirty="0"/>
              <a:t>que se </a:t>
            </a:r>
            <a:r>
              <a:rPr lang="es-PE" sz="2400" dirty="0" err="1"/>
              <a:t>desmembra</a:t>
            </a:r>
            <a:r>
              <a:rPr lang="es-PE" sz="2400" dirty="0"/>
              <a:t> y, en su caso, el área remanente, con precisión de sus linderos y medidas perimétricas, acompañando los documentos exigidos para cada tipo de predio.</a:t>
            </a:r>
          </a:p>
          <a:p>
            <a:pPr algn="just"/>
            <a:endParaRPr lang="es-PE" sz="2400" dirty="0"/>
          </a:p>
          <a:p>
            <a:pPr algn="just"/>
            <a:r>
              <a:rPr lang="es-PE" sz="2400" dirty="0"/>
              <a:t>Cuando el Área de Catastro, </a:t>
            </a:r>
            <a:r>
              <a:rPr lang="es-PE" sz="2400" b="1" dirty="0"/>
              <a:t>debido a la ausencia de datos técnicos suficientes en los antecedentes registrales</a:t>
            </a:r>
            <a:r>
              <a:rPr lang="es-PE" sz="2400" dirty="0"/>
              <a:t>, señale que se encuentre</a:t>
            </a:r>
            <a:r>
              <a:rPr lang="es-PE" sz="2400" b="1" dirty="0"/>
              <a:t> imposibilitada de determinar, en forma indubitable (…),</a:t>
            </a:r>
            <a:r>
              <a:rPr lang="es-PE" sz="2400" dirty="0"/>
              <a:t> ello no impedirá la inscripción de la independización rogada, siempre que el título contenga los requisitos señalados en el primer párrafo que antecede. En este caso, el Registrador independizará el área solicitada de la partida matriz</a:t>
            </a:r>
            <a:r>
              <a:rPr lang="es-PE" sz="2400" b="1" dirty="0"/>
              <a:t>, sin necesidad de requerir plano del área remanente</a:t>
            </a:r>
            <a:r>
              <a:rPr lang="es-PE" sz="2400" dirty="0"/>
              <a:t> (…).</a:t>
            </a:r>
            <a:endParaRPr lang="es-PE" sz="3200" dirty="0"/>
          </a:p>
        </p:txBody>
      </p:sp>
    </p:spTree>
    <p:extLst>
      <p:ext uri="{BB962C8B-B14F-4D97-AF65-F5344CB8AC3E}">
        <p14:creationId xmlns:p14="http://schemas.microsoft.com/office/powerpoint/2010/main" val="3246139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F4BEA73-F3F8-43CD-9B12-912B0EBCE320}"/>
              </a:ext>
            </a:extLst>
          </p:cNvPr>
          <p:cNvSpPr txBox="1"/>
          <p:nvPr/>
        </p:nvSpPr>
        <p:spPr>
          <a:xfrm>
            <a:off x="1160747" y="559558"/>
            <a:ext cx="9621672" cy="2677656"/>
          </a:xfrm>
          <a:prstGeom prst="rect">
            <a:avLst/>
          </a:prstGeom>
          <a:noFill/>
        </p:spPr>
        <p:txBody>
          <a:bodyPr wrap="square" rtlCol="0">
            <a:spAutoFit/>
          </a:bodyPr>
          <a:lstStyle/>
          <a:p>
            <a:pPr algn="just"/>
            <a:r>
              <a:rPr lang="es-PE" sz="2400" dirty="0"/>
              <a:t>Sin perjuicio de lo señalado, todo titulo cuya rogatoria comprenda un acto de independización (…), deberá contener, necesariamente, desde su presentación e ingreso por el Diario, </a:t>
            </a:r>
            <a:r>
              <a:rPr lang="es-PE" sz="2400" b="1" dirty="0"/>
              <a:t>los planos de independización Y localización (ubicación) del área que se </a:t>
            </a:r>
            <a:r>
              <a:rPr lang="es-PE" sz="2400" b="1" dirty="0" err="1"/>
              <a:t>desmembra</a:t>
            </a:r>
            <a:r>
              <a:rPr lang="es-PE" sz="2400" b="1" dirty="0"/>
              <a:t> visados por funcionario competente</a:t>
            </a:r>
            <a:r>
              <a:rPr lang="es-PE" sz="2400" dirty="0"/>
              <a:t>, o de ser el supuesto, firmado por verificador inscrito en el índice de verificadores del Registro de Predios; </a:t>
            </a:r>
            <a:r>
              <a:rPr lang="es-PE" sz="2400" b="1" dirty="0"/>
              <a:t>en caso contrario, el Registrador procederá a tachar sustantivamente el titulo.</a:t>
            </a:r>
          </a:p>
        </p:txBody>
      </p:sp>
    </p:spTree>
    <p:extLst>
      <p:ext uri="{BB962C8B-B14F-4D97-AF65-F5344CB8AC3E}">
        <p14:creationId xmlns:p14="http://schemas.microsoft.com/office/powerpoint/2010/main" val="304630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70BC7C5-6271-488E-A646-D157C9D8904A}"/>
              </a:ext>
            </a:extLst>
          </p:cNvPr>
          <p:cNvSpPr txBox="1"/>
          <p:nvPr/>
        </p:nvSpPr>
        <p:spPr>
          <a:xfrm>
            <a:off x="1160747" y="559560"/>
            <a:ext cx="9621672" cy="5940088"/>
          </a:xfrm>
          <a:prstGeom prst="rect">
            <a:avLst/>
          </a:prstGeom>
          <a:noFill/>
        </p:spPr>
        <p:txBody>
          <a:bodyPr wrap="square" rtlCol="0">
            <a:spAutoFit/>
          </a:bodyPr>
          <a:lstStyle/>
          <a:p>
            <a:pPr algn="just"/>
            <a:r>
              <a:rPr lang="es-PE" sz="2000" b="1" dirty="0"/>
              <a:t>Articulo 60.- Titulo que da mérito a la independización de predio urbano</a:t>
            </a:r>
          </a:p>
          <a:p>
            <a:pPr algn="just"/>
            <a:endParaRPr lang="es-PE" sz="2000" dirty="0"/>
          </a:p>
          <a:p>
            <a:pPr algn="just"/>
            <a:r>
              <a:rPr lang="es-PE" sz="2000" dirty="0"/>
              <a:t>a) El Formulario Único de Habilitación Urbana FUHU, el anexo F y el plano municipal de subdivisión y plano debidamente sellados y visados, donde debe precisarse el área, linderos y medidas perimétricas de cada uno de los predios resultantes;</a:t>
            </a:r>
          </a:p>
          <a:p>
            <a:pPr algn="just"/>
            <a:endParaRPr lang="es-PE" sz="2000" dirty="0"/>
          </a:p>
          <a:p>
            <a:pPr algn="just"/>
            <a:r>
              <a:rPr lang="es-PE" sz="2000" dirty="0"/>
              <a:t>b) Planos y códigos de referencia catastral de los predios resultantes o la constancia</a:t>
            </a:r>
          </a:p>
          <a:p>
            <a:pPr algn="just"/>
            <a:r>
              <a:rPr lang="es-PE" sz="2000" dirty="0"/>
              <a:t>negativa de catastro a que se refiere el Decreto Supremo 002-89-JUS, según sea el</a:t>
            </a:r>
          </a:p>
          <a:p>
            <a:pPr algn="just"/>
            <a:r>
              <a:rPr lang="es-PE" sz="2000" dirty="0"/>
              <a:t>caso;</a:t>
            </a:r>
          </a:p>
          <a:p>
            <a:pPr algn="just"/>
            <a:endParaRPr lang="es-PE" sz="2000" dirty="0"/>
          </a:p>
          <a:p>
            <a:pPr algn="just"/>
            <a:r>
              <a:rPr lang="es-PE" sz="2000" dirty="0"/>
              <a:t>c) Documento privado con firmas certificadas notarialmente en el que conste el</a:t>
            </a:r>
          </a:p>
          <a:p>
            <a:pPr algn="just"/>
            <a:r>
              <a:rPr lang="es-PE" sz="2000" dirty="0"/>
              <a:t>consentimiento de los copropietarios que no hubieran intervenido en el. trámite de</a:t>
            </a:r>
          </a:p>
          <a:p>
            <a:pPr algn="just"/>
            <a:r>
              <a:rPr lang="es-PE" sz="2000" dirty="0"/>
              <a:t>subdivisión, en caso de copropiedad.</a:t>
            </a:r>
          </a:p>
          <a:p>
            <a:pPr algn="just"/>
            <a:endParaRPr lang="es-PE" sz="2000" dirty="0"/>
          </a:p>
          <a:p>
            <a:pPr algn="just"/>
            <a:r>
              <a:rPr lang="es-PE" sz="2000" dirty="0"/>
              <a:t>Cuando la resolución municipal autoriza la subdivisión de predios configurados como quinta, para independizar las unidades inmobiliarias que la conforman, debe</a:t>
            </a:r>
          </a:p>
          <a:p>
            <a:pPr algn="just"/>
            <a:r>
              <a:rPr lang="es-PE" sz="2000" dirty="0"/>
              <a:t>inscribirse previamente el reglamento interno de propiedad exclusiva y propiedad común o el reglamento interno de independización y copropiedad. Para la inscripción del reglamento interno no constituirá acto previo la declaratoria de fábrica.</a:t>
            </a:r>
          </a:p>
        </p:txBody>
      </p:sp>
    </p:spTree>
    <p:extLst>
      <p:ext uri="{BB962C8B-B14F-4D97-AF65-F5344CB8AC3E}">
        <p14:creationId xmlns:p14="http://schemas.microsoft.com/office/powerpoint/2010/main" val="1033390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C04C95D-5F2D-42CC-BC4A-381263BCB552}"/>
              </a:ext>
            </a:extLst>
          </p:cNvPr>
          <p:cNvPicPr>
            <a:picLocks noChangeAspect="1"/>
          </p:cNvPicPr>
          <p:nvPr/>
        </p:nvPicPr>
        <p:blipFill rotWithShape="1">
          <a:blip r:embed="rId3">
            <a:extLst>
              <a:ext uri="{28A0092B-C50C-407E-A947-70E740481C1C}">
                <a14:useLocalDpi xmlns:a14="http://schemas.microsoft.com/office/drawing/2010/main" val="0"/>
              </a:ext>
            </a:extLst>
          </a:blip>
          <a:srcRect l="7358" t="5224" r="6689" b="6458"/>
          <a:stretch/>
        </p:blipFill>
        <p:spPr>
          <a:xfrm>
            <a:off x="1538518" y="5"/>
            <a:ext cx="4296228" cy="6235383"/>
          </a:xfrm>
          <a:prstGeom prst="rect">
            <a:avLst/>
          </a:prstGeom>
        </p:spPr>
      </p:pic>
      <p:pic>
        <p:nvPicPr>
          <p:cNvPr id="9" name="Imagen 8">
            <a:extLst>
              <a:ext uri="{FF2B5EF4-FFF2-40B4-BE49-F238E27FC236}">
                <a16:creationId xmlns:a16="http://schemas.microsoft.com/office/drawing/2014/main" id="{CD826371-FD96-470A-ADEB-C119D67C7E6B}"/>
              </a:ext>
            </a:extLst>
          </p:cNvPr>
          <p:cNvPicPr>
            <a:picLocks noChangeAspect="1"/>
          </p:cNvPicPr>
          <p:nvPr/>
        </p:nvPicPr>
        <p:blipFill rotWithShape="1">
          <a:blip r:embed="rId4">
            <a:extLst>
              <a:ext uri="{28A0092B-C50C-407E-A947-70E740481C1C}">
                <a14:useLocalDpi xmlns:a14="http://schemas.microsoft.com/office/drawing/2010/main" val="0"/>
              </a:ext>
            </a:extLst>
          </a:blip>
          <a:srcRect l="8572"/>
          <a:stretch/>
        </p:blipFill>
        <p:spPr>
          <a:xfrm>
            <a:off x="2523950" y="47457"/>
            <a:ext cx="4702628" cy="6858000"/>
          </a:xfrm>
          <a:prstGeom prst="rect">
            <a:avLst/>
          </a:prstGeom>
        </p:spPr>
      </p:pic>
      <p:graphicFrame>
        <p:nvGraphicFramePr>
          <p:cNvPr id="10" name="Objeto 9">
            <a:extLst>
              <a:ext uri="{FF2B5EF4-FFF2-40B4-BE49-F238E27FC236}">
                <a16:creationId xmlns:a16="http://schemas.microsoft.com/office/drawing/2014/main" id="{E9F1D1F3-3458-47CF-AA6F-DD563FDFAAE2}"/>
              </a:ext>
            </a:extLst>
          </p:cNvPr>
          <p:cNvGraphicFramePr>
            <a:graphicFrameLocks noChangeAspect="1"/>
          </p:cNvGraphicFramePr>
          <p:nvPr>
            <p:extLst>
              <p:ext uri="{D42A27DB-BD31-4B8C-83A1-F6EECF244321}">
                <p14:modId xmlns:p14="http://schemas.microsoft.com/office/powerpoint/2010/main" val="3830661313"/>
              </p:ext>
            </p:extLst>
          </p:nvPr>
        </p:nvGraphicFramePr>
        <p:xfrm>
          <a:off x="1795997" y="47457"/>
          <a:ext cx="9697247" cy="6858000"/>
        </p:xfrm>
        <a:graphic>
          <a:graphicData uri="http://schemas.openxmlformats.org/presentationml/2006/ole">
            <mc:AlternateContent xmlns:mc="http://schemas.openxmlformats.org/markup-compatibility/2006">
              <mc:Choice xmlns:v="urn:schemas-microsoft-com:vml" Requires="v">
                <p:oleObj spid="_x0000_s2108" name="Acrobat Document" r:id="rId5" imgW="16040025" imgH="11344245" progId="AcroExch.Document.DC">
                  <p:embed/>
                </p:oleObj>
              </mc:Choice>
              <mc:Fallback>
                <p:oleObj name="Acrobat Document" r:id="rId5" imgW="16040025" imgH="11344245" progId="AcroExch.Document.DC">
                  <p:embed/>
                  <p:pic>
                    <p:nvPicPr>
                      <p:cNvPr id="5" name="Objeto 4">
                        <a:extLst>
                          <a:ext uri="{FF2B5EF4-FFF2-40B4-BE49-F238E27FC236}">
                            <a16:creationId xmlns:a16="http://schemas.microsoft.com/office/drawing/2014/main" id="{2C449AC1-E46A-41E4-BF91-4036D9680160}"/>
                          </a:ext>
                        </a:extLst>
                      </p:cNvPr>
                      <p:cNvPicPr/>
                      <p:nvPr/>
                    </p:nvPicPr>
                    <p:blipFill>
                      <a:blip r:embed="rId6"/>
                      <a:stretch>
                        <a:fillRect/>
                      </a:stretch>
                    </p:blipFill>
                    <p:spPr>
                      <a:xfrm>
                        <a:off x="1795997" y="47457"/>
                        <a:ext cx="9697247" cy="6858000"/>
                      </a:xfrm>
                      <a:prstGeom prst="rect">
                        <a:avLst/>
                      </a:prstGeom>
                    </p:spPr>
                  </p:pic>
                </p:oleObj>
              </mc:Fallback>
            </mc:AlternateContent>
          </a:graphicData>
        </a:graphic>
      </p:graphicFrame>
      <p:pic>
        <p:nvPicPr>
          <p:cNvPr id="12" name="Imagen 11">
            <a:extLst>
              <a:ext uri="{FF2B5EF4-FFF2-40B4-BE49-F238E27FC236}">
                <a16:creationId xmlns:a16="http://schemas.microsoft.com/office/drawing/2014/main" id="{97AB3F41-6E41-476A-BAF4-DB83CA57693E}"/>
              </a:ext>
            </a:extLst>
          </p:cNvPr>
          <p:cNvPicPr>
            <a:picLocks noChangeAspect="1"/>
          </p:cNvPicPr>
          <p:nvPr/>
        </p:nvPicPr>
        <p:blipFill rotWithShape="1">
          <a:blip r:embed="rId7">
            <a:extLst>
              <a:ext uri="{28A0092B-C50C-407E-A947-70E740481C1C}">
                <a14:useLocalDpi xmlns:a14="http://schemas.microsoft.com/office/drawing/2010/main" val="0"/>
              </a:ext>
            </a:extLst>
          </a:blip>
          <a:srcRect l="2955" t="22445"/>
          <a:stretch/>
        </p:blipFill>
        <p:spPr>
          <a:xfrm>
            <a:off x="7954532" y="5001318"/>
            <a:ext cx="2910817" cy="1494135"/>
          </a:xfrm>
          <a:prstGeom prst="rect">
            <a:avLst/>
          </a:prstGeom>
        </p:spPr>
      </p:pic>
      <p:pic>
        <p:nvPicPr>
          <p:cNvPr id="7" name="Imagen 6">
            <a:extLst>
              <a:ext uri="{FF2B5EF4-FFF2-40B4-BE49-F238E27FC236}">
                <a16:creationId xmlns:a16="http://schemas.microsoft.com/office/drawing/2014/main" id="{4507C91D-65BB-4798-8F1A-1BD81D0F24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6882" y="341372"/>
            <a:ext cx="4702628" cy="6270171"/>
          </a:xfrm>
          <a:prstGeom prst="rect">
            <a:avLst/>
          </a:prstGeom>
        </p:spPr>
      </p:pic>
      <p:pic>
        <p:nvPicPr>
          <p:cNvPr id="20" name="Imagen 19">
            <a:extLst>
              <a:ext uri="{FF2B5EF4-FFF2-40B4-BE49-F238E27FC236}">
                <a16:creationId xmlns:a16="http://schemas.microsoft.com/office/drawing/2014/main" id="{E3FAE0A7-8496-4064-AC1D-B2AF2A774FE3}"/>
              </a:ext>
            </a:extLst>
          </p:cNvPr>
          <p:cNvPicPr>
            <a:picLocks noChangeAspect="1"/>
          </p:cNvPicPr>
          <p:nvPr/>
        </p:nvPicPr>
        <p:blipFill rotWithShape="1">
          <a:blip r:embed="rId9">
            <a:extLst>
              <a:ext uri="{28A0092B-C50C-407E-A947-70E740481C1C}">
                <a14:useLocalDpi xmlns:a14="http://schemas.microsoft.com/office/drawing/2010/main" val="0"/>
              </a:ext>
            </a:extLst>
          </a:blip>
          <a:srcRect t="5510" b="7082"/>
          <a:stretch/>
        </p:blipFill>
        <p:spPr>
          <a:xfrm>
            <a:off x="3797379" y="47457"/>
            <a:ext cx="4702628" cy="6576755"/>
          </a:xfrm>
          <a:prstGeom prst="rect">
            <a:avLst/>
          </a:prstGeom>
        </p:spPr>
      </p:pic>
    </p:spTree>
    <p:extLst>
      <p:ext uri="{BB962C8B-B14F-4D97-AF65-F5344CB8AC3E}">
        <p14:creationId xmlns:p14="http://schemas.microsoft.com/office/powerpoint/2010/main" val="143711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TM04033925[[fn=Gota]]</Template>
  <TotalTime>541</TotalTime>
  <Words>2905</Words>
  <Application>Microsoft Office PowerPoint</Application>
  <PresentationFormat>Panorámica</PresentationFormat>
  <Paragraphs>214</Paragraphs>
  <Slides>47</Slides>
  <Notes>5</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47</vt:i4>
      </vt:variant>
    </vt:vector>
  </HeadingPairs>
  <TitlesOfParts>
    <vt:vector size="52" baseType="lpstr">
      <vt:lpstr>Arial</vt:lpstr>
      <vt:lpstr>Calibri</vt:lpstr>
      <vt:lpstr>Tw Cen MT</vt:lpstr>
      <vt:lpstr>Gota</vt:lpstr>
      <vt:lpstr>Acrobat Document</vt:lpstr>
      <vt:lpstr>Diplomado de Especialidad En Saneamiento  Físico Legal de Predios</vt:lpstr>
      <vt:lpstr>Presentación de PowerPoint</vt:lpstr>
      <vt:lpstr>Subdivisión e independización de Predios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Rectificación de Área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Precisiones sobre la Superposición  (en Subdivisión/Independización y rectificación de área)</vt:lpstr>
      <vt:lpstr>Tolerancias</vt:lpstr>
      <vt:lpstr>Presentación de PowerPoint</vt:lpstr>
      <vt:lpstr>Presentación de PowerPoint</vt:lpstr>
      <vt:lpstr>Presentación de PowerPoint</vt:lpstr>
      <vt:lpstr>Observaciones técnicas frecuentes</vt:lpstr>
      <vt:lpstr>Presentación de PowerPoint</vt:lpstr>
      <vt:lpstr>Resoluciones del Tribunal Registral</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Diplomado de Especialidad En Saneamiento  Físico Legal de Predios</dc:title>
  <dc:creator>Marco Antonio Castro Suárez</dc:creator>
  <cp:lastModifiedBy>Marco Antonio Castro Suárez</cp:lastModifiedBy>
  <cp:revision>73</cp:revision>
  <dcterms:created xsi:type="dcterms:W3CDTF">2019-09-25T22:16:06Z</dcterms:created>
  <dcterms:modified xsi:type="dcterms:W3CDTF">2019-10-12T04:34:38Z</dcterms:modified>
</cp:coreProperties>
</file>